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35" r:id="rId2"/>
    <p:sldId id="343" r:id="rId3"/>
    <p:sldId id="347" r:id="rId4"/>
    <p:sldId id="346" r:id="rId5"/>
    <p:sldId id="348" r:id="rId6"/>
    <p:sldId id="349" r:id="rId7"/>
    <p:sldId id="351" r:id="rId8"/>
    <p:sldId id="352" r:id="rId9"/>
    <p:sldId id="353" r:id="rId10"/>
    <p:sldId id="354" r:id="rId11"/>
    <p:sldId id="345" r:id="rId12"/>
    <p:sldId id="350" r:id="rId13"/>
    <p:sldId id="355" r:id="rId14"/>
    <p:sldId id="357"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3AC23B-3147-44F2-A86F-9C76803816EE}">
          <p14:sldIdLst>
            <p14:sldId id="335"/>
            <p14:sldId id="343"/>
            <p14:sldId id="347"/>
            <p14:sldId id="346"/>
            <p14:sldId id="348"/>
            <p14:sldId id="349"/>
            <p14:sldId id="351"/>
            <p14:sldId id="352"/>
            <p14:sldId id="353"/>
            <p14:sldId id="354"/>
            <p14:sldId id="345"/>
            <p14:sldId id="350"/>
            <p14:sldId id="355"/>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CC"/>
    <a:srgbClr val="5B82FF"/>
    <a:srgbClr val="3366FF"/>
    <a:srgbClr val="660066"/>
    <a:srgbClr val="00FF00"/>
    <a:srgbClr val="FFCCFF"/>
    <a:srgbClr val="FFDF79"/>
    <a:srgbClr val="FFDC9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p:cViewPr varScale="1">
        <p:scale>
          <a:sx n="66" d="100"/>
          <a:sy n="66" d="100"/>
        </p:scale>
        <p:origin x="1560" y="7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283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80F536A-EB45-47CD-822C-CCD898582A2A}" type="datetimeFigureOut">
              <a:rPr lang="en-GB" smtClean="0"/>
              <a:t>25/09/2017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9E31770-32A3-4A81-BE0E-0DBE937A2545}" type="slidenum">
              <a:rPr lang="en-GB" smtClean="0"/>
              <a:t>‹#›</a:t>
            </a:fld>
            <a:endParaRPr lang="en-GB"/>
          </a:p>
        </p:txBody>
      </p:sp>
    </p:spTree>
    <p:extLst>
      <p:ext uri="{BB962C8B-B14F-4D97-AF65-F5344CB8AC3E}">
        <p14:creationId xmlns:p14="http://schemas.microsoft.com/office/powerpoint/2010/main" val="141237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93D88F-38B5-494B-84AE-08CBD76916CD}" type="datetimeFigureOut">
              <a:rPr lang="en-GB" smtClean="0"/>
              <a:t>25/09/2017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DDFC41-CA74-4E54-A61A-139551D9DD72}" type="slidenum">
              <a:rPr lang="en-GB" smtClean="0"/>
              <a:t>‹#›</a:t>
            </a:fld>
            <a:endParaRPr lang="en-GB"/>
          </a:p>
        </p:txBody>
      </p:sp>
    </p:spTree>
    <p:extLst>
      <p:ext uri="{BB962C8B-B14F-4D97-AF65-F5344CB8AC3E}">
        <p14:creationId xmlns:p14="http://schemas.microsoft.com/office/powerpoint/2010/main" val="188556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curriculum</a:t>
            </a:r>
            <a:r>
              <a:rPr lang="en-GB" baseline="0" dirty="0" smtClean="0"/>
              <a:t> – more focus on speaking and listening. Learn poetry by heart. Spelling, punctuation and grammar. Old literacy strategies still available in archives for detail around genres.</a:t>
            </a:r>
          </a:p>
          <a:p>
            <a:r>
              <a:rPr lang="en-GB" baseline="0" dirty="0" smtClean="0"/>
              <a:t>New curriculum is less prescriptive – lots of scope for teachers to be creative. Allows the school to decide what they will cover and when. No set time that you should spend teaching English.</a:t>
            </a:r>
            <a:endParaRPr lang="en-GB" dirty="0"/>
          </a:p>
        </p:txBody>
      </p:sp>
      <p:sp>
        <p:nvSpPr>
          <p:cNvPr id="4" name="Slide Number Placeholder 3"/>
          <p:cNvSpPr>
            <a:spLocks noGrp="1"/>
          </p:cNvSpPr>
          <p:nvPr>
            <p:ph type="sldNum" sz="quarter" idx="10"/>
          </p:nvPr>
        </p:nvSpPr>
        <p:spPr/>
        <p:txBody>
          <a:bodyPr/>
          <a:lstStyle/>
          <a:p>
            <a:fld id="{85047352-4153-BA46-8527-C30C3F8915C1}" type="slidenum">
              <a:rPr lang="en-US" smtClean="0"/>
              <a:t>2</a:t>
            </a:fld>
            <a:endParaRPr lang="en-US"/>
          </a:p>
        </p:txBody>
      </p:sp>
    </p:spTree>
    <p:extLst>
      <p:ext uri="{BB962C8B-B14F-4D97-AF65-F5344CB8AC3E}">
        <p14:creationId xmlns:p14="http://schemas.microsoft.com/office/powerpoint/2010/main" val="45520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52DECB-5F2B-4A34-B68C-3A4222669138}" type="datetimeFigureOut">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1742619624"/>
      </p:ext>
    </p:extLst>
  </p:cSld>
  <p:clrMapOvr>
    <a:masterClrMapping/>
  </p:clrMapOvr>
  <p:transition spd="slow" advClick="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2DECB-5F2B-4A34-B68C-3A4222669138}" type="datetimeFigureOut">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3229029516"/>
      </p:ext>
    </p:extLst>
  </p:cSld>
  <p:clrMapOvr>
    <a:masterClrMapping/>
  </p:clrMapOvr>
  <p:transition spd="slow" advClick="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2DECB-5F2B-4A34-B68C-3A4222669138}" type="datetimeFigureOut">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3798028511"/>
      </p:ext>
    </p:extLst>
  </p:cSld>
  <p:clrMapOvr>
    <a:masterClrMapping/>
  </p:clrMapOvr>
  <p:transition spd="slow" advClick="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2DECB-5F2B-4A34-B68C-3A4222669138}" type="datetimeFigureOut">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807540068"/>
      </p:ext>
    </p:extLst>
  </p:cSld>
  <p:clrMapOvr>
    <a:masterClrMapping/>
  </p:clrMapOvr>
  <p:transition spd="slow" advClick="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2DECB-5F2B-4A34-B68C-3A4222669138}" type="datetimeFigureOut">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3259161563"/>
      </p:ext>
    </p:extLst>
  </p:cSld>
  <p:clrMapOvr>
    <a:masterClrMapping/>
  </p:clrMapOvr>
  <p:transition spd="slow" advClick="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52DECB-5F2B-4A34-B68C-3A4222669138}" type="datetimeFigureOut">
              <a:rPr lang="en-GB" smtClean="0"/>
              <a:t>25/09/2017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3997352871"/>
      </p:ext>
    </p:extLst>
  </p:cSld>
  <p:clrMapOvr>
    <a:masterClrMapping/>
  </p:clrMapOvr>
  <p:transition spd="slow" advClick="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52DECB-5F2B-4A34-B68C-3A4222669138}" type="datetimeFigureOut">
              <a:rPr lang="en-GB" smtClean="0"/>
              <a:t>25/09/2017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239169421"/>
      </p:ext>
    </p:extLst>
  </p:cSld>
  <p:clrMapOvr>
    <a:masterClrMapping/>
  </p:clrMapOvr>
  <p:transition spd="slow" advClick="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52DECB-5F2B-4A34-B68C-3A4222669138}" type="datetimeFigureOut">
              <a:rPr lang="en-GB" smtClean="0"/>
              <a:t>25/09/2017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2402297763"/>
      </p:ext>
    </p:extLst>
  </p:cSld>
  <p:clrMapOvr>
    <a:masterClrMapping/>
  </p:clrMapOvr>
  <p:transition spd="slow" advClick="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2DECB-5F2B-4A34-B68C-3A4222669138}" type="datetimeFigureOut">
              <a:rPr lang="en-GB" smtClean="0"/>
              <a:t>25/09/2017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1524118365"/>
      </p:ext>
    </p:extLst>
  </p:cSld>
  <p:clrMapOvr>
    <a:masterClrMapping/>
  </p:clrMapOvr>
  <p:transition spd="slow" advClick="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2DECB-5F2B-4A34-B68C-3A4222669138}" type="datetimeFigureOut">
              <a:rPr lang="en-GB" smtClean="0"/>
              <a:t>25/09/2017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3120159947"/>
      </p:ext>
    </p:extLst>
  </p:cSld>
  <p:clrMapOvr>
    <a:masterClrMapping/>
  </p:clrMapOvr>
  <p:transition spd="slow" advClick="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2DECB-5F2B-4A34-B68C-3A4222669138}" type="datetimeFigureOut">
              <a:rPr lang="en-GB" smtClean="0"/>
              <a:t>25/09/2017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1E01B-4605-4C52-BF42-8278BDA213E5}" type="slidenum">
              <a:rPr lang="en-GB" smtClean="0"/>
              <a:t>‹#›</a:t>
            </a:fld>
            <a:endParaRPr lang="en-GB"/>
          </a:p>
        </p:txBody>
      </p:sp>
    </p:spTree>
    <p:extLst>
      <p:ext uri="{BB962C8B-B14F-4D97-AF65-F5344CB8AC3E}">
        <p14:creationId xmlns:p14="http://schemas.microsoft.com/office/powerpoint/2010/main" val="3349084592"/>
      </p:ext>
    </p:extLst>
  </p:cSld>
  <p:clrMapOvr>
    <a:masterClrMapping/>
  </p:clrMapOvr>
  <p:transition spd="slow" advClick="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bg1"/>
            </a:gs>
            <a:gs pos="100000">
              <a:schemeClr val="tx2">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2DECB-5F2B-4A34-B68C-3A4222669138}" type="datetimeFigureOut">
              <a:rPr lang="en-GB" smtClean="0"/>
              <a:t>25/09/2017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1E01B-4605-4C52-BF42-8278BDA213E5}" type="slidenum">
              <a:rPr lang="en-GB" smtClean="0"/>
              <a:t>‹#›</a:t>
            </a:fld>
            <a:endParaRPr lang="en-GB"/>
          </a:p>
        </p:txBody>
      </p:sp>
      <p:sp>
        <p:nvSpPr>
          <p:cNvPr id="7" name="Action Button: Home 6">
            <a:hlinkClick r:id="" action="ppaction://hlinkshowjump?jump=firstslide" highlightClick="1"/>
          </p:cNvPr>
          <p:cNvSpPr/>
          <p:nvPr userDrawn="1"/>
        </p:nvSpPr>
        <p:spPr>
          <a:xfrm>
            <a:off x="8460432" y="6165304"/>
            <a:ext cx="576064"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934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lobal.oup.com/education/product/9780198359166/?region=uk" TargetMode="External"/><Relationship Id="rId2" Type="http://schemas.openxmlformats.org/officeDocument/2006/relationships/hyperlink" Target="http://fdslive.oup.com/www.oup.com/oxed/primary/maths/inspiremaths/InspireMaths_and_mastery.pdf?region=uk"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Whittonstall</a:t>
            </a:r>
            <a:r>
              <a:rPr lang="en-GB" dirty="0" smtClean="0"/>
              <a:t> &amp; </a:t>
            </a:r>
            <a:r>
              <a:rPr lang="en-GB" dirty="0" err="1" smtClean="0"/>
              <a:t>Broomley</a:t>
            </a:r>
            <a:r>
              <a:rPr lang="en-GB" dirty="0" smtClean="0"/>
              <a:t> First Schools Federation</a:t>
            </a:r>
            <a:endParaRPr lang="en-GB" dirty="0"/>
          </a:p>
        </p:txBody>
      </p:sp>
      <p:sp>
        <p:nvSpPr>
          <p:cNvPr id="3" name="Subtitle 2"/>
          <p:cNvSpPr>
            <a:spLocks noGrp="1"/>
          </p:cNvSpPr>
          <p:nvPr>
            <p:ph type="subTitle" idx="1"/>
          </p:nvPr>
        </p:nvSpPr>
        <p:spPr/>
        <p:txBody>
          <a:bodyPr>
            <a:normAutofit/>
          </a:bodyPr>
          <a:lstStyle/>
          <a:p>
            <a:r>
              <a:rPr lang="en-GB" sz="6000" dirty="0" smtClean="0">
                <a:solidFill>
                  <a:schemeClr val="tx1"/>
                </a:solidFill>
              </a:rPr>
              <a:t>Maths </a:t>
            </a:r>
            <a:r>
              <a:rPr lang="en-GB" sz="6000" dirty="0" smtClean="0">
                <a:solidFill>
                  <a:schemeClr val="tx1"/>
                </a:solidFill>
              </a:rPr>
              <a:t>Workshop</a:t>
            </a:r>
            <a:endParaRPr lang="en-GB" sz="6000"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293" t="14285" r="30355" b="33651"/>
          <a:stretch/>
        </p:blipFill>
        <p:spPr>
          <a:xfrm>
            <a:off x="141513" y="932944"/>
            <a:ext cx="1208315" cy="130370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46" t="11746" r="17565" b="14602"/>
          <a:stretch/>
        </p:blipFill>
        <p:spPr>
          <a:xfrm>
            <a:off x="7739743" y="962635"/>
            <a:ext cx="1262744" cy="1262743"/>
          </a:xfrm>
          <a:prstGeom prst="rect">
            <a:avLst/>
          </a:prstGeom>
        </p:spPr>
      </p:pic>
    </p:spTree>
    <p:extLst>
      <p:ext uri="{BB962C8B-B14F-4D97-AF65-F5344CB8AC3E}">
        <p14:creationId xmlns:p14="http://schemas.microsoft.com/office/powerpoint/2010/main" val="4102070284"/>
      </p:ext>
    </p:extLst>
  </p:cSld>
  <p:clrMapOvr>
    <a:masterClrMapping/>
  </p:clrMapOvr>
  <p:transition spd="slow" advClick="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Progression through the Key Stages</a:t>
            </a:r>
            <a:endParaRPr lang="en-GB" dirty="0"/>
          </a:p>
        </p:txBody>
      </p:sp>
      <p:sp>
        <p:nvSpPr>
          <p:cNvPr id="5" name="Title 1"/>
          <p:cNvSpPr txBox="1">
            <a:spLocks/>
          </p:cNvSpPr>
          <p:nvPr/>
        </p:nvSpPr>
        <p:spPr>
          <a:xfrm>
            <a:off x="453391" y="1340768"/>
            <a:ext cx="8229600" cy="439248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t>Progression in calculations:</a:t>
            </a:r>
          </a:p>
          <a:p>
            <a:pPr algn="l"/>
            <a:endParaRPr lang="en-GB" sz="3200" dirty="0" smtClean="0"/>
          </a:p>
          <a:p>
            <a:pPr marL="571500" indent="-571500" algn="l">
              <a:buFontTx/>
              <a:buChar char="-"/>
            </a:pPr>
            <a:r>
              <a:rPr lang="en-GB" sz="3200" dirty="0" smtClean="0"/>
              <a:t>Addition</a:t>
            </a:r>
          </a:p>
          <a:p>
            <a:pPr marL="571500" indent="-571500" algn="l">
              <a:buFontTx/>
              <a:buChar char="-"/>
            </a:pPr>
            <a:r>
              <a:rPr lang="en-GB" sz="3200" dirty="0" smtClean="0"/>
              <a:t>Subtraction</a:t>
            </a:r>
          </a:p>
          <a:p>
            <a:pPr marL="571500" indent="-571500" algn="l">
              <a:buFontTx/>
              <a:buChar char="-"/>
            </a:pPr>
            <a:r>
              <a:rPr lang="en-GB" sz="3200" dirty="0" smtClean="0"/>
              <a:t>Multiplication</a:t>
            </a:r>
          </a:p>
          <a:p>
            <a:pPr marL="571500" indent="-571500" algn="l">
              <a:buFontTx/>
              <a:buChar char="-"/>
            </a:pPr>
            <a:r>
              <a:rPr lang="en-GB" sz="3200" dirty="0" smtClean="0"/>
              <a:t>Division </a:t>
            </a:r>
          </a:p>
          <a:p>
            <a:pPr marL="571500" indent="-571500" algn="l">
              <a:buFontTx/>
              <a:buChar char="-"/>
            </a:pPr>
            <a:endParaRPr lang="en-GB" sz="3200" dirty="0"/>
          </a:p>
          <a:p>
            <a:pPr marL="571500" indent="-571500" algn="l">
              <a:buFontTx/>
              <a:buChar char="-"/>
            </a:pPr>
            <a:r>
              <a:rPr lang="en-GB" sz="3200" dirty="0" smtClean="0"/>
              <a:t>Details of the latest calculation policy on the website for reference. </a:t>
            </a:r>
            <a:endParaRPr lang="en-GB" sz="3200" dirty="0"/>
          </a:p>
        </p:txBody>
      </p:sp>
    </p:spTree>
    <p:extLst>
      <p:ext uri="{BB962C8B-B14F-4D97-AF65-F5344CB8AC3E}">
        <p14:creationId xmlns:p14="http://schemas.microsoft.com/office/powerpoint/2010/main" val="4256749437"/>
      </p:ext>
    </p:extLst>
  </p:cSld>
  <p:clrMapOvr>
    <a:masterClrMapping/>
  </p:clrMapOvr>
  <p:transition spd="slow" advClick="0">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6731"/>
            <a:ext cx="5770984" cy="1138138"/>
          </a:xfrm>
        </p:spPr>
        <p:txBody>
          <a:bodyPr>
            <a:normAutofit fontScale="90000"/>
          </a:bodyPr>
          <a:lstStyle/>
          <a:p>
            <a:r>
              <a:rPr lang="en-GB" dirty="0" smtClean="0"/>
              <a:t>Mastery Maths- An inspire approach</a:t>
            </a:r>
            <a:endParaRPr lang="en-GB" dirty="0"/>
          </a:p>
        </p:txBody>
      </p:sp>
      <p:sp>
        <p:nvSpPr>
          <p:cNvPr id="3" name="Content Placeholder 2"/>
          <p:cNvSpPr>
            <a:spLocks noGrp="1"/>
          </p:cNvSpPr>
          <p:nvPr>
            <p:ph idx="1"/>
          </p:nvPr>
        </p:nvSpPr>
        <p:spPr/>
        <p:txBody>
          <a:bodyPr>
            <a:normAutofit fontScale="92500" lnSpcReduction="10000"/>
          </a:bodyPr>
          <a:lstStyle/>
          <a:p>
            <a:r>
              <a:rPr lang="en-GB" i="1" dirty="0"/>
              <a:t>Inspire Maths</a:t>
            </a:r>
            <a:r>
              <a:rPr lang="en-GB" dirty="0"/>
              <a:t> is a whole-school primary maths programme that supports </a:t>
            </a:r>
            <a:r>
              <a:rPr lang="en-GB" dirty="0" smtClean="0"/>
              <a:t>teaching </a:t>
            </a:r>
            <a:r>
              <a:rPr lang="en-GB" dirty="0"/>
              <a:t>to mastery and meeting the higher expectations of the National Curriculum.</a:t>
            </a:r>
          </a:p>
          <a:p>
            <a:r>
              <a:rPr lang="en-GB" dirty="0"/>
              <a:t>Based on Singapore's top maths series used in almost 100% of its state primary schools</a:t>
            </a:r>
          </a:p>
          <a:p>
            <a:r>
              <a:rPr lang="en-GB" dirty="0"/>
              <a:t>A textbook programme which helps children to develop </a:t>
            </a:r>
            <a:r>
              <a:rPr lang="en-GB" dirty="0">
                <a:hlinkClick r:id="rId2"/>
              </a:rPr>
              <a:t>mastery</a:t>
            </a:r>
            <a:r>
              <a:rPr lang="en-GB" dirty="0"/>
              <a:t>, with essential assessment and curriculum support provided by </a:t>
            </a:r>
            <a:r>
              <a:rPr lang="en-GB" i="1" dirty="0">
                <a:hlinkClick r:id="rId3"/>
              </a:rPr>
              <a:t>Inspire Maths Online</a:t>
            </a:r>
            <a:r>
              <a:rPr lang="en-GB" dirty="0"/>
              <a:t> </a:t>
            </a:r>
          </a:p>
          <a:p>
            <a:endParaRPr lang="en-GB" dirty="0"/>
          </a:p>
        </p:txBody>
      </p:sp>
      <p:pic>
        <p:nvPicPr>
          <p:cNvPr id="4" name="Picture 3"/>
          <p:cNvPicPr>
            <a:picLocks noChangeAspect="1"/>
          </p:cNvPicPr>
          <p:nvPr/>
        </p:nvPicPr>
        <p:blipFill>
          <a:blip r:embed="rId4"/>
          <a:stretch>
            <a:fillRect/>
          </a:stretch>
        </p:blipFill>
        <p:spPr>
          <a:xfrm>
            <a:off x="6876256" y="424788"/>
            <a:ext cx="1619250" cy="962025"/>
          </a:xfrm>
          <a:prstGeom prst="rect">
            <a:avLst/>
          </a:prstGeom>
        </p:spPr>
      </p:pic>
    </p:spTree>
    <p:extLst>
      <p:ext uri="{BB962C8B-B14F-4D97-AF65-F5344CB8AC3E}">
        <p14:creationId xmlns:p14="http://schemas.microsoft.com/office/powerpoint/2010/main" val="966365105"/>
      </p:ext>
    </p:extLst>
  </p:cSld>
  <p:clrMapOvr>
    <a:masterClrMapping/>
  </p:clrMapOvr>
  <p:transition spd="slow" advClick="0">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3" name="Content Placeholder 2"/>
          <p:cNvSpPr>
            <a:spLocks noGrp="1"/>
          </p:cNvSpPr>
          <p:nvPr>
            <p:ph idx="1"/>
          </p:nvPr>
        </p:nvSpPr>
        <p:spPr/>
        <p:txBody>
          <a:bodyPr>
            <a:normAutofit lnSpcReduction="10000"/>
          </a:bodyPr>
          <a:lstStyle/>
          <a:p>
            <a:r>
              <a:rPr lang="en-GB" dirty="0" smtClean="0"/>
              <a:t>An emphasis on vocabulary - try to encourage children to use it correctly and appropriately. E.g. digit/numbers.</a:t>
            </a:r>
          </a:p>
          <a:p>
            <a:r>
              <a:rPr lang="en-GB" dirty="0" smtClean="0"/>
              <a:t>Practice basic skills- number in the environment (speed signs), timers, countdowns.  </a:t>
            </a:r>
          </a:p>
          <a:p>
            <a:r>
              <a:rPr lang="en-GB" dirty="0" smtClean="0"/>
              <a:t>‘Maths skills’ - Telling the time, times tables.</a:t>
            </a:r>
          </a:p>
          <a:p>
            <a:r>
              <a:rPr lang="en-GB" dirty="0" smtClean="0"/>
              <a:t>Homework- Mathletics for a whole school online maths approach.  </a:t>
            </a:r>
          </a:p>
          <a:p>
            <a:endParaRPr lang="en-GB" dirty="0" smtClean="0"/>
          </a:p>
          <a:p>
            <a:endParaRPr lang="en-GB" dirty="0"/>
          </a:p>
        </p:txBody>
      </p:sp>
    </p:spTree>
    <p:extLst>
      <p:ext uri="{BB962C8B-B14F-4D97-AF65-F5344CB8AC3E}">
        <p14:creationId xmlns:p14="http://schemas.microsoft.com/office/powerpoint/2010/main" val="3819880990"/>
      </p:ext>
    </p:extLst>
  </p:cSld>
  <p:clrMapOvr>
    <a:masterClrMapping/>
  </p:clrMapOvr>
  <p:transition spd="slow" advClick="0">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Door</a:t>
            </a:r>
            <a:endParaRPr lang="en-GB" dirty="0"/>
          </a:p>
        </p:txBody>
      </p:sp>
      <p:sp>
        <p:nvSpPr>
          <p:cNvPr id="3" name="Content Placeholder 2"/>
          <p:cNvSpPr>
            <a:spLocks noGrp="1"/>
          </p:cNvSpPr>
          <p:nvPr>
            <p:ph idx="1"/>
          </p:nvPr>
        </p:nvSpPr>
        <p:spPr/>
        <p:txBody>
          <a:bodyPr>
            <a:normAutofit/>
          </a:bodyPr>
          <a:lstStyle/>
          <a:p>
            <a:r>
              <a:rPr lang="en-GB" dirty="0" smtClean="0"/>
              <a:t>If your not sure please ask. </a:t>
            </a:r>
          </a:p>
          <a:p>
            <a:r>
              <a:rPr lang="en-GB" dirty="0" smtClean="0"/>
              <a:t>Details of this presentation and attached resources on the website.</a:t>
            </a:r>
          </a:p>
          <a:p>
            <a:r>
              <a:rPr lang="en-GB" dirty="0" smtClean="0"/>
              <a:t>Take </a:t>
            </a:r>
            <a:r>
              <a:rPr lang="en-GB" dirty="0"/>
              <a:t>c</a:t>
            </a:r>
            <a:r>
              <a:rPr lang="en-GB" dirty="0" smtClean="0"/>
              <a:t>opies of the resources on offer. </a:t>
            </a:r>
          </a:p>
          <a:p>
            <a:endParaRPr lang="en-GB" dirty="0"/>
          </a:p>
          <a:p>
            <a:r>
              <a:rPr lang="en-GB" dirty="0" smtClean="0"/>
              <a:t>Thank you and remember…..</a:t>
            </a:r>
            <a:endParaRPr lang="en-GB" dirty="0"/>
          </a:p>
        </p:txBody>
      </p:sp>
    </p:spTree>
    <p:extLst>
      <p:ext uri="{BB962C8B-B14F-4D97-AF65-F5344CB8AC3E}">
        <p14:creationId xmlns:p14="http://schemas.microsoft.com/office/powerpoint/2010/main" val="1645119724"/>
      </p:ext>
    </p:extLst>
  </p:cSld>
  <p:clrMapOvr>
    <a:masterClrMapping/>
  </p:clrMapOvr>
  <p:transition spd="slow" advClick="0">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293" t="14285" r="30355" b="33651"/>
          <a:stretch/>
        </p:blipFill>
        <p:spPr>
          <a:xfrm>
            <a:off x="141513" y="932944"/>
            <a:ext cx="1208315" cy="130370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46" t="11746" r="17565" b="14602"/>
          <a:stretch/>
        </p:blipFill>
        <p:spPr>
          <a:xfrm>
            <a:off x="7739743" y="962635"/>
            <a:ext cx="1262744" cy="1262743"/>
          </a:xfrm>
          <a:prstGeom prst="rect">
            <a:avLst/>
          </a:prstGeom>
        </p:spPr>
      </p:pic>
      <p:pic>
        <p:nvPicPr>
          <p:cNvPr id="7" name="Picture 2"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327" y="764704"/>
            <a:ext cx="547260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237695"/>
      </p:ext>
    </p:extLst>
  </p:cSld>
  <p:clrMapOvr>
    <a:masterClrMapping/>
  </p:clrMapOvr>
  <p:transition spd="slow" advClick="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Maths </a:t>
            </a:r>
            <a:r>
              <a:rPr lang="en-US" dirty="0"/>
              <a:t>Curriculum</a:t>
            </a:r>
          </a:p>
        </p:txBody>
      </p:sp>
      <p:sp>
        <p:nvSpPr>
          <p:cNvPr id="3" name="Content Placeholder 2"/>
          <p:cNvSpPr>
            <a:spLocks noGrp="1"/>
          </p:cNvSpPr>
          <p:nvPr>
            <p:ph idx="1"/>
          </p:nvPr>
        </p:nvSpPr>
        <p:spPr>
          <a:xfrm>
            <a:off x="1763688" y="1845358"/>
            <a:ext cx="6923113" cy="4391954"/>
          </a:xfrm>
        </p:spPr>
        <p:txBody>
          <a:bodyPr>
            <a:normAutofit/>
          </a:bodyPr>
          <a:lstStyle/>
          <a:p>
            <a:endParaRPr lang="en-US" sz="1125" dirty="0"/>
          </a:p>
          <a:p>
            <a:r>
              <a:rPr lang="en-US" sz="2400" dirty="0" smtClean="0">
                <a:solidFill>
                  <a:schemeClr val="tx2"/>
                </a:solidFill>
              </a:rPr>
              <a:t>Number and place value</a:t>
            </a:r>
          </a:p>
          <a:p>
            <a:r>
              <a:rPr lang="en-US" sz="2400" dirty="0" smtClean="0">
                <a:solidFill>
                  <a:schemeClr val="tx2"/>
                </a:solidFill>
              </a:rPr>
              <a:t>Addition and subtraction</a:t>
            </a:r>
          </a:p>
          <a:p>
            <a:r>
              <a:rPr lang="en-US" sz="2400" dirty="0" smtClean="0">
                <a:solidFill>
                  <a:schemeClr val="tx2"/>
                </a:solidFill>
              </a:rPr>
              <a:t>Multiplication and division</a:t>
            </a:r>
          </a:p>
          <a:p>
            <a:r>
              <a:rPr lang="en-US" sz="2400" dirty="0" smtClean="0">
                <a:solidFill>
                  <a:schemeClr val="tx2"/>
                </a:solidFill>
              </a:rPr>
              <a:t>Fractions</a:t>
            </a:r>
          </a:p>
          <a:p>
            <a:r>
              <a:rPr lang="en-US" sz="2400" dirty="0" smtClean="0"/>
              <a:t>Measurement</a:t>
            </a:r>
          </a:p>
          <a:p>
            <a:r>
              <a:rPr lang="en-US" sz="2400" dirty="0" smtClean="0"/>
              <a:t>Geometry</a:t>
            </a:r>
          </a:p>
          <a:p>
            <a:r>
              <a:rPr lang="en-US" sz="2400" dirty="0" smtClean="0"/>
              <a:t>Statistics </a:t>
            </a:r>
            <a:endParaRPr lang="en-US" sz="2400" dirty="0"/>
          </a:p>
        </p:txBody>
      </p:sp>
      <p:pic>
        <p:nvPicPr>
          <p:cNvPr id="4" name="Picture 3" descr="C:\Users\Carolina\Documents\ABC School\PowerPoint tools\animations\People, Questions + speech bubbles\Talking\stick_figure_talking_500_cl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56992"/>
            <a:ext cx="1718847" cy="230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293" t="14285" r="30355" b="33651"/>
          <a:stretch/>
        </p:blipFill>
        <p:spPr>
          <a:xfrm>
            <a:off x="141513" y="194284"/>
            <a:ext cx="1208315" cy="130370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1446" t="11746" r="17565" b="14602"/>
          <a:stretch/>
        </p:blipFill>
        <p:spPr>
          <a:xfrm>
            <a:off x="7739743" y="154895"/>
            <a:ext cx="1262744" cy="1262743"/>
          </a:xfrm>
          <a:prstGeom prst="rect">
            <a:avLst/>
          </a:prstGeom>
        </p:spPr>
      </p:pic>
    </p:spTree>
    <p:extLst>
      <p:ext uri="{BB962C8B-B14F-4D97-AF65-F5344CB8AC3E}">
        <p14:creationId xmlns:p14="http://schemas.microsoft.com/office/powerpoint/2010/main" val="512171300"/>
      </p:ext>
    </p:extLst>
  </p:cSld>
  <p:clrMapOvr>
    <a:masterClrMapping/>
  </p:clrMapOvr>
  <p:transition spd="slow" advClick="0">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70" y="197768"/>
            <a:ext cx="8229600" cy="1143000"/>
          </a:xfrm>
        </p:spPr>
        <p:txBody>
          <a:bodyPr/>
          <a:lstStyle/>
          <a:p>
            <a:r>
              <a:rPr lang="en-GB" dirty="0" smtClean="0"/>
              <a:t>Why a mastery method? </a:t>
            </a:r>
            <a:endParaRPr lang="en-GB" dirty="0"/>
          </a:p>
        </p:txBody>
      </p:sp>
      <p:sp>
        <p:nvSpPr>
          <p:cNvPr id="3" name="Content Placeholder 2"/>
          <p:cNvSpPr>
            <a:spLocks noGrp="1"/>
          </p:cNvSpPr>
          <p:nvPr>
            <p:ph idx="1"/>
          </p:nvPr>
        </p:nvSpPr>
        <p:spPr>
          <a:xfrm>
            <a:off x="457470" y="1340768"/>
            <a:ext cx="8229600" cy="4525963"/>
          </a:xfrm>
        </p:spPr>
        <p:txBody>
          <a:bodyPr>
            <a:noAutofit/>
          </a:bodyPr>
          <a:lstStyle/>
          <a:p>
            <a:r>
              <a:rPr lang="en-GB" sz="2000" dirty="0" smtClean="0">
                <a:latin typeface="Calibri Light" panose="020F0302020204030204" pitchFamily="34" charset="0"/>
              </a:rPr>
              <a:t>The </a:t>
            </a:r>
            <a:r>
              <a:rPr lang="en-GB" sz="2000" dirty="0">
                <a:latin typeface="Calibri Light" panose="020F0302020204030204" pitchFamily="34" charset="0"/>
              </a:rPr>
              <a:t>national curriculum for mathematics aims to ensure that all pupils: </a:t>
            </a:r>
          </a:p>
          <a:p>
            <a:r>
              <a:rPr lang="en-GB" sz="2000" dirty="0" smtClean="0">
                <a:latin typeface="Calibri Light" panose="020F0302020204030204" pitchFamily="34" charset="0"/>
              </a:rPr>
              <a:t> </a:t>
            </a:r>
            <a:r>
              <a:rPr lang="en-GB" sz="2000" dirty="0">
                <a:latin typeface="Calibri Light" panose="020F0302020204030204" pitchFamily="34" charset="0"/>
              </a:rPr>
              <a:t>become </a:t>
            </a:r>
            <a:r>
              <a:rPr lang="en-GB" sz="2000" b="1" dirty="0">
                <a:solidFill>
                  <a:srgbClr val="FF0000"/>
                </a:solidFill>
                <a:latin typeface="Calibri Light" panose="020F0302020204030204" pitchFamily="34" charset="0"/>
              </a:rPr>
              <a:t>fluent</a:t>
            </a:r>
            <a:r>
              <a:rPr lang="en-GB" sz="2000" b="1" dirty="0">
                <a:latin typeface="Calibri Light" panose="020F0302020204030204" pitchFamily="34" charset="0"/>
              </a:rPr>
              <a:t> </a:t>
            </a:r>
            <a:r>
              <a:rPr lang="en-GB" sz="2000" dirty="0">
                <a:latin typeface="Calibri Light" panose="020F0302020204030204" pitchFamily="34" charset="0"/>
              </a:rPr>
              <a:t>in the fundamentals of mathematics, including through varied and frequent practice with increasingly complex problems over time, so that pupils develop conceptual understanding and the ability to recall and apply knowledge rapidly and accurately. </a:t>
            </a:r>
          </a:p>
          <a:p>
            <a:r>
              <a:rPr lang="en-GB" sz="2000" b="1" dirty="0" smtClean="0">
                <a:solidFill>
                  <a:srgbClr val="FF0000"/>
                </a:solidFill>
                <a:latin typeface="Calibri Light" panose="020F0302020204030204" pitchFamily="34" charset="0"/>
              </a:rPr>
              <a:t>reason </a:t>
            </a:r>
            <a:r>
              <a:rPr lang="en-GB" sz="2000" b="1" dirty="0">
                <a:solidFill>
                  <a:srgbClr val="FF0000"/>
                </a:solidFill>
                <a:latin typeface="Calibri Light" panose="020F0302020204030204" pitchFamily="34" charset="0"/>
              </a:rPr>
              <a:t>mathematically </a:t>
            </a:r>
            <a:r>
              <a:rPr lang="en-GB" sz="2000" dirty="0">
                <a:latin typeface="Calibri Light" panose="020F0302020204030204" pitchFamily="34" charset="0"/>
              </a:rPr>
              <a:t>by following a line of enquiry, conjecturing relationships and generalisations, and developing an argument, justification or proof using mathematical language </a:t>
            </a:r>
          </a:p>
          <a:p>
            <a:r>
              <a:rPr lang="en-GB" sz="2000" dirty="0" smtClean="0">
                <a:latin typeface="Calibri Light" panose="020F0302020204030204" pitchFamily="34" charset="0"/>
              </a:rPr>
              <a:t>can </a:t>
            </a:r>
            <a:r>
              <a:rPr lang="en-GB" sz="2000" b="1" dirty="0">
                <a:solidFill>
                  <a:srgbClr val="FF0000"/>
                </a:solidFill>
                <a:latin typeface="Calibri Light" panose="020F0302020204030204" pitchFamily="34" charset="0"/>
              </a:rPr>
              <a:t>solve problems </a:t>
            </a:r>
            <a:r>
              <a:rPr lang="en-GB" sz="2000" dirty="0">
                <a:latin typeface="Calibri Light" panose="020F0302020204030204" pitchFamily="34" charset="0"/>
              </a:rPr>
              <a:t>by applying their mathematics to a variety of routine and non-routine problems with increasing sophistication, including breaking down problems into a series of simpler steps and persevering in seeking solutions. </a:t>
            </a:r>
            <a:endParaRPr lang="en-GB" sz="2000" b="1" dirty="0">
              <a:latin typeface="Calibri Light" panose="020F0302020204030204" pitchFamily="34" charset="0"/>
            </a:endParaRPr>
          </a:p>
          <a:p>
            <a:r>
              <a:rPr lang="en-GB" sz="2000" dirty="0">
                <a:latin typeface="Calibri Light" panose="020F0302020204030204" pitchFamily="34" charset="0"/>
              </a:rPr>
              <a:t>Mathematics is an </a:t>
            </a:r>
            <a:r>
              <a:rPr lang="en-GB" sz="2000" b="1" dirty="0">
                <a:solidFill>
                  <a:srgbClr val="FF0000"/>
                </a:solidFill>
                <a:latin typeface="Calibri Light" panose="020F0302020204030204" pitchFamily="34" charset="0"/>
              </a:rPr>
              <a:t>interconnected subject </a:t>
            </a:r>
            <a:r>
              <a:rPr lang="en-GB" sz="2000" dirty="0">
                <a:latin typeface="Calibri Light" panose="020F0302020204030204" pitchFamily="34" charset="0"/>
              </a:rPr>
              <a:t>in which pupils need to be able to move fluently between representations of mathematical ideas. </a:t>
            </a:r>
          </a:p>
        </p:txBody>
      </p:sp>
    </p:spTree>
    <p:extLst>
      <p:ext uri="{BB962C8B-B14F-4D97-AF65-F5344CB8AC3E}">
        <p14:creationId xmlns:p14="http://schemas.microsoft.com/office/powerpoint/2010/main" val="3119345539"/>
      </p:ext>
    </p:extLst>
  </p:cSld>
  <p:clrMapOvr>
    <a:masterClrMapping/>
  </p:clrMapOvr>
  <p:transition spd="slow" advClick="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the Singapore Mastery method? </a:t>
            </a:r>
            <a:endParaRPr lang="en-GB" dirty="0"/>
          </a:p>
        </p:txBody>
      </p:sp>
      <p:sp>
        <p:nvSpPr>
          <p:cNvPr id="3" name="Content Placeholder 2"/>
          <p:cNvSpPr>
            <a:spLocks noGrp="1"/>
          </p:cNvSpPr>
          <p:nvPr>
            <p:ph idx="1"/>
          </p:nvPr>
        </p:nvSpPr>
        <p:spPr/>
        <p:txBody>
          <a:bodyPr>
            <a:normAutofit fontScale="77500" lnSpcReduction="20000"/>
          </a:bodyPr>
          <a:lstStyle/>
          <a:p>
            <a:r>
              <a:rPr lang="en-GB" dirty="0"/>
              <a:t>Mixed ability learning - too much differentiation and the LA will never fill the gap </a:t>
            </a:r>
            <a:r>
              <a:rPr lang="en-GB" i="1" dirty="0"/>
              <a:t>"it's easier to keep up than catch up".</a:t>
            </a:r>
          </a:p>
          <a:p>
            <a:r>
              <a:rPr lang="en-GB" dirty="0"/>
              <a:t>Everything has a context - start with the problem.</a:t>
            </a:r>
          </a:p>
          <a:p>
            <a:r>
              <a:rPr lang="en-GB" dirty="0"/>
              <a:t>Tackle areas of learning for longer without feeling the need to move on - tiny, step by step progression.</a:t>
            </a:r>
          </a:p>
          <a:p>
            <a:r>
              <a:rPr lang="en-GB" dirty="0"/>
              <a:t>An equal entitlement to problem solving - not just fast finishers</a:t>
            </a:r>
          </a:p>
          <a:p>
            <a:r>
              <a:rPr lang="en-GB" dirty="0"/>
              <a:t>Increased communication, listening to the views of others, multiple ways of seeing/doing things &amp; use of different strategies - an expectation that you can </a:t>
            </a:r>
            <a:r>
              <a:rPr lang="en-GB" i="1" dirty="0"/>
              <a:t>think of another way</a:t>
            </a:r>
            <a:r>
              <a:rPr lang="en-GB" dirty="0"/>
              <a:t>.</a:t>
            </a:r>
          </a:p>
          <a:p>
            <a:r>
              <a:rPr lang="en-GB" dirty="0"/>
              <a:t>Maths is creative!</a:t>
            </a:r>
          </a:p>
          <a:p>
            <a:r>
              <a:rPr lang="en-GB" dirty="0"/>
              <a:t>Sometimes there is </a:t>
            </a:r>
            <a:r>
              <a:rPr lang="en-GB" b="1" dirty="0"/>
              <a:t>no</a:t>
            </a:r>
            <a:r>
              <a:rPr lang="en-GB" dirty="0"/>
              <a:t> correct answer</a:t>
            </a:r>
          </a:p>
          <a:p>
            <a:endParaRPr lang="en-GB" dirty="0"/>
          </a:p>
        </p:txBody>
      </p:sp>
    </p:spTree>
    <p:extLst>
      <p:ext uri="{BB962C8B-B14F-4D97-AF65-F5344CB8AC3E}">
        <p14:creationId xmlns:p14="http://schemas.microsoft.com/office/powerpoint/2010/main" val="4157421240"/>
      </p:ext>
    </p:extLst>
  </p:cSld>
  <p:clrMapOvr>
    <a:masterClrMapping/>
  </p:clrMapOvr>
  <p:transition spd="slow" advClick="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smtClean="0"/>
              <a:t>What is the Singapore method? </a:t>
            </a:r>
            <a:endParaRPr lang="en-GB" dirty="0"/>
          </a:p>
        </p:txBody>
      </p:sp>
      <p:sp>
        <p:nvSpPr>
          <p:cNvPr id="3" name="Content Placeholder 2"/>
          <p:cNvSpPr>
            <a:spLocks noGrp="1"/>
          </p:cNvSpPr>
          <p:nvPr>
            <p:ph idx="1"/>
          </p:nvPr>
        </p:nvSpPr>
        <p:spPr>
          <a:xfrm>
            <a:off x="432679" y="1484784"/>
            <a:ext cx="8229600" cy="4525963"/>
          </a:xfrm>
        </p:spPr>
        <p:txBody>
          <a:bodyPr/>
          <a:lstStyle/>
          <a:p>
            <a:r>
              <a:rPr lang="en-GB" dirty="0" smtClean="0"/>
              <a:t>Concrete – Pictoral - Abstract</a:t>
            </a:r>
          </a:p>
          <a:p>
            <a:r>
              <a:rPr lang="en-GB" dirty="0" smtClean="0"/>
              <a:t>Reasoning </a:t>
            </a:r>
          </a:p>
          <a:p>
            <a:r>
              <a:rPr lang="en-GB" dirty="0"/>
              <a:t>P</a:t>
            </a:r>
            <a:r>
              <a:rPr lang="en-GB" dirty="0" smtClean="0"/>
              <a:t>roblem solving</a:t>
            </a:r>
          </a:p>
          <a:p>
            <a:endParaRPr lang="en-GB" dirty="0" smtClean="0"/>
          </a:p>
          <a:p>
            <a:pPr marL="0" indent="0">
              <a:buNone/>
            </a:pP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212976"/>
            <a:ext cx="8229600" cy="2881961"/>
          </a:xfrm>
          <a:prstGeom prst="rect">
            <a:avLst/>
          </a:prstGeom>
        </p:spPr>
      </p:pic>
    </p:spTree>
    <p:extLst>
      <p:ext uri="{BB962C8B-B14F-4D97-AF65-F5344CB8AC3E}">
        <p14:creationId xmlns:p14="http://schemas.microsoft.com/office/powerpoint/2010/main" val="322107432"/>
      </p:ext>
    </p:extLst>
  </p:cSld>
  <p:clrMapOvr>
    <a:masterClrMapping/>
  </p:clrMapOvr>
  <p:transition spd="slow" advClick="0">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have a go!</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229600" cy="3682681"/>
          </a:xfrm>
        </p:spPr>
      </p:pic>
    </p:spTree>
    <p:extLst>
      <p:ext uri="{BB962C8B-B14F-4D97-AF65-F5344CB8AC3E}">
        <p14:creationId xmlns:p14="http://schemas.microsoft.com/office/powerpoint/2010/main" val="1443561221"/>
      </p:ext>
    </p:extLst>
  </p:cSld>
  <p:clrMapOvr>
    <a:masterClrMapping/>
  </p:clrMapOvr>
  <p:transition spd="slow" advClick="0">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have a go!</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338" y="1417638"/>
            <a:ext cx="6621323" cy="3682681"/>
          </a:xfrm>
        </p:spPr>
      </p:pic>
    </p:spTree>
    <p:extLst>
      <p:ext uri="{BB962C8B-B14F-4D97-AF65-F5344CB8AC3E}">
        <p14:creationId xmlns:p14="http://schemas.microsoft.com/office/powerpoint/2010/main" val="2715935581"/>
      </p:ext>
    </p:extLst>
  </p:cSld>
  <p:clrMapOvr>
    <a:masterClrMapping/>
  </p:clrMapOvr>
  <p:transition spd="slow" advClick="0">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models</a:t>
            </a:r>
            <a:endParaRPr lang="en-GB" dirty="0"/>
          </a:p>
        </p:txBody>
      </p:sp>
      <p:pic>
        <p:nvPicPr>
          <p:cNvPr id="3" name="Picture 2"/>
          <p:cNvPicPr>
            <a:picLocks noChangeAspect="1"/>
          </p:cNvPicPr>
          <p:nvPr/>
        </p:nvPicPr>
        <p:blipFill>
          <a:blip r:embed="rId2"/>
          <a:stretch>
            <a:fillRect/>
          </a:stretch>
        </p:blipFill>
        <p:spPr>
          <a:xfrm>
            <a:off x="725694" y="1417638"/>
            <a:ext cx="7942783" cy="4241922"/>
          </a:xfrm>
          <a:prstGeom prst="rect">
            <a:avLst/>
          </a:prstGeom>
        </p:spPr>
      </p:pic>
    </p:spTree>
    <p:extLst>
      <p:ext uri="{BB962C8B-B14F-4D97-AF65-F5344CB8AC3E}">
        <p14:creationId xmlns:p14="http://schemas.microsoft.com/office/powerpoint/2010/main" val="1190403397"/>
      </p:ext>
    </p:extLst>
  </p:cSld>
  <p:clrMapOvr>
    <a:masterClrMapping/>
  </p:clrMapOvr>
  <p:transition spd="slow" advClick="0">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models</a:t>
            </a:r>
            <a:endParaRPr lang="en-GB" dirty="0"/>
          </a:p>
        </p:txBody>
      </p:sp>
      <p:pic>
        <p:nvPicPr>
          <p:cNvPr id="4" name="Picture 3"/>
          <p:cNvPicPr>
            <a:picLocks noChangeAspect="1"/>
          </p:cNvPicPr>
          <p:nvPr/>
        </p:nvPicPr>
        <p:blipFill>
          <a:blip r:embed="rId2"/>
          <a:stretch>
            <a:fillRect/>
          </a:stretch>
        </p:blipFill>
        <p:spPr>
          <a:xfrm>
            <a:off x="298997" y="1406189"/>
            <a:ext cx="8546005" cy="4180991"/>
          </a:xfrm>
          <a:prstGeom prst="rect">
            <a:avLst/>
          </a:prstGeom>
        </p:spPr>
      </p:pic>
    </p:spTree>
    <p:extLst>
      <p:ext uri="{BB962C8B-B14F-4D97-AF65-F5344CB8AC3E}">
        <p14:creationId xmlns:p14="http://schemas.microsoft.com/office/powerpoint/2010/main" val="3406254611"/>
      </p:ext>
    </p:extLst>
  </p:cSld>
  <p:clrMapOvr>
    <a:masterClrMapping/>
  </p:clrMapOvr>
  <p:transition spd="slow" advClick="0">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3654</TotalTime>
  <Words>502</Words>
  <Application>Microsoft Office PowerPoint</Application>
  <PresentationFormat>On-screen Show (4:3)</PresentationFormat>
  <Paragraphs>60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Whittonstall &amp; Broomley First Schools Federation</vt:lpstr>
      <vt:lpstr>Maths Curriculum</vt:lpstr>
      <vt:lpstr>Why a mastery method? </vt:lpstr>
      <vt:lpstr>Why the Singapore Mastery method? </vt:lpstr>
      <vt:lpstr>What is the Singapore method? </vt:lpstr>
      <vt:lpstr>Let’s have a go!</vt:lpstr>
      <vt:lpstr>Let’s have a go!</vt:lpstr>
      <vt:lpstr>Using models</vt:lpstr>
      <vt:lpstr>Using models</vt:lpstr>
      <vt:lpstr>Progression through the Key Stages</vt:lpstr>
      <vt:lpstr>Mastery Maths- An inspire approach</vt:lpstr>
      <vt:lpstr>How can you help?</vt:lpstr>
      <vt:lpstr>Open Door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grammar and punctuation – Years 1 to 6</dc:title>
  <dc:creator>Sarah</dc:creator>
  <cp:lastModifiedBy>Kelly Howe</cp:lastModifiedBy>
  <cp:revision>483</cp:revision>
  <cp:lastPrinted>2016-02-22T14:26:57Z</cp:lastPrinted>
  <dcterms:created xsi:type="dcterms:W3CDTF">2015-11-18T15:19:10Z</dcterms:created>
  <dcterms:modified xsi:type="dcterms:W3CDTF">2017-09-25T22:11:06Z</dcterms:modified>
</cp:coreProperties>
</file>