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35" r:id="rId2"/>
    <p:sldId id="343" r:id="rId3"/>
    <p:sldId id="336" r:id="rId4"/>
    <p:sldId id="337" r:id="rId5"/>
    <p:sldId id="338" r:id="rId6"/>
    <p:sldId id="339" r:id="rId7"/>
    <p:sldId id="340" r:id="rId8"/>
    <p:sldId id="341" r:id="rId9"/>
    <p:sldId id="277" r:id="rId10"/>
    <p:sldId id="273" r:id="rId11"/>
    <p:sldId id="275" r:id="rId12"/>
    <p:sldId id="274" r:id="rId13"/>
    <p:sldId id="278" r:id="rId14"/>
    <p:sldId id="296" r:id="rId15"/>
    <p:sldId id="298" r:id="rId16"/>
    <p:sldId id="260" r:id="rId17"/>
    <p:sldId id="294" r:id="rId18"/>
    <p:sldId id="300" r:id="rId19"/>
    <p:sldId id="272" r:id="rId20"/>
    <p:sldId id="283" r:id="rId21"/>
    <p:sldId id="304" r:id="rId22"/>
    <p:sldId id="307" r:id="rId23"/>
    <p:sldId id="262" r:id="rId24"/>
    <p:sldId id="302" r:id="rId25"/>
    <p:sldId id="309" r:id="rId26"/>
    <p:sldId id="308" r:id="rId27"/>
    <p:sldId id="289" r:id="rId28"/>
    <p:sldId id="265" r:id="rId29"/>
    <p:sldId id="301" r:id="rId30"/>
    <p:sldId id="287" r:id="rId31"/>
    <p:sldId id="323" r:id="rId32"/>
    <p:sldId id="271" r:id="rId33"/>
    <p:sldId id="285" r:id="rId34"/>
    <p:sldId id="288" r:id="rId35"/>
    <p:sldId id="311" r:id="rId36"/>
    <p:sldId id="286" r:id="rId37"/>
    <p:sldId id="284" r:id="rId38"/>
    <p:sldId id="306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CC"/>
    <a:srgbClr val="5B82FF"/>
    <a:srgbClr val="3366FF"/>
    <a:srgbClr val="660066"/>
    <a:srgbClr val="00FF00"/>
    <a:srgbClr val="FFCCFF"/>
    <a:srgbClr val="FFDF79"/>
    <a:srgbClr val="FFDC9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67" d="100"/>
          <a:sy n="67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536A-EB45-47CD-822C-CCD898582A2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31770-32A3-4A81-BE0E-0DBE937A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37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3D88F-38B5-494B-84AE-08CBD76916CD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DFC41-CA74-4E54-A61A-139551D9D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6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curriculum</a:t>
            </a:r>
            <a:r>
              <a:rPr lang="en-GB" baseline="0" dirty="0" smtClean="0"/>
              <a:t> – more focus on speaking and listening. Learn poetry by heart. Spelling, punctuation and grammar. Old literacy strategies still available in archives for detail around genres.</a:t>
            </a:r>
          </a:p>
          <a:p>
            <a:r>
              <a:rPr lang="en-GB" baseline="0" dirty="0" smtClean="0"/>
              <a:t>New curriculum is less prescriptive – lots of scope for teachers to be creative. Allows the school to decide what they will cover and when. No set time that you should spend teaching English.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7352-4153-BA46-8527-C30C3F8915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FC41-CA74-4E54-A61A-139551D9DD7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2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19624"/>
      </p:ext>
    </p:extLst>
  </p:cSld>
  <p:clrMapOvr>
    <a:masterClrMapping/>
  </p:clrMapOvr>
  <p:transition spd="slow" advClick="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029516"/>
      </p:ext>
    </p:extLst>
  </p:cSld>
  <p:clrMapOvr>
    <a:masterClrMapping/>
  </p:clrMapOvr>
  <p:transition spd="slow" advClick="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28511"/>
      </p:ext>
    </p:extLst>
  </p:cSld>
  <p:clrMapOvr>
    <a:masterClrMapping/>
  </p:clrMapOvr>
  <p:transition spd="slow" advClick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40068"/>
      </p:ext>
    </p:extLst>
  </p:cSld>
  <p:clrMapOvr>
    <a:masterClrMapping/>
  </p:clrMapOvr>
  <p:transition spd="slow" advClick="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61563"/>
      </p:ext>
    </p:extLst>
  </p:cSld>
  <p:clrMapOvr>
    <a:masterClrMapping/>
  </p:clrMapOvr>
  <p:transition spd="slow" advClick="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52871"/>
      </p:ext>
    </p:extLst>
  </p:cSld>
  <p:clrMapOvr>
    <a:masterClrMapping/>
  </p:clrMapOvr>
  <p:transition spd="slow" advClick="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9421"/>
      </p:ext>
    </p:extLst>
  </p:cSld>
  <p:clrMapOvr>
    <a:masterClrMapping/>
  </p:clrMapOvr>
  <p:transition spd="slow" advClick="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97763"/>
      </p:ext>
    </p:extLst>
  </p:cSld>
  <p:clrMapOvr>
    <a:masterClrMapping/>
  </p:clrMapOvr>
  <p:transition spd="slow" advClick="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18365"/>
      </p:ext>
    </p:extLst>
  </p:cSld>
  <p:clrMapOvr>
    <a:masterClrMapping/>
  </p:clrMapOvr>
  <p:transition spd="slow" advClick="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59947"/>
      </p:ext>
    </p:extLst>
  </p:cSld>
  <p:clrMapOvr>
    <a:masterClrMapping/>
  </p:clrMapOvr>
  <p:transition spd="slow" advClick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084592"/>
      </p:ext>
    </p:extLst>
  </p:cSld>
  <p:clrMapOvr>
    <a:masterClrMapping/>
  </p:clrMapOvr>
  <p:transition spd="slow" advClick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ECB-5F2B-4A34-B68C-3A422266913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1E01B-4605-4C52-BF42-8278BDA213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 userDrawn="1"/>
        </p:nvSpPr>
        <p:spPr>
          <a:xfrm>
            <a:off x="846043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4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38.xml"/><Relationship Id="rId7" Type="http://schemas.openxmlformats.org/officeDocument/2006/relationships/slide" Target="slide3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4.xml"/><Relationship Id="rId4" Type="http://schemas.openxmlformats.org/officeDocument/2006/relationships/slide" Target="slide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5.xml"/><Relationship Id="rId7" Type="http://schemas.openxmlformats.org/officeDocument/2006/relationships/slide" Target="slide2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38.xml"/><Relationship Id="rId5" Type="http://schemas.openxmlformats.org/officeDocument/2006/relationships/slide" Target="slide21.xml"/><Relationship Id="rId10" Type="http://schemas.openxmlformats.org/officeDocument/2006/relationships/slide" Target="slide35.xml"/><Relationship Id="rId4" Type="http://schemas.openxmlformats.org/officeDocument/2006/relationships/slide" Target="slide18.xml"/><Relationship Id="rId9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20.xml"/><Relationship Id="rId7" Type="http://schemas.openxmlformats.org/officeDocument/2006/relationships/slide" Target="slide3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37.xml"/><Relationship Id="rId5" Type="http://schemas.openxmlformats.org/officeDocument/2006/relationships/slide" Target="slide30.xml"/><Relationship Id="rId10" Type="http://schemas.openxmlformats.org/officeDocument/2006/relationships/slide" Target="slide28.xml"/><Relationship Id="rId4" Type="http://schemas.openxmlformats.org/officeDocument/2006/relationships/slide" Target="slide23.xml"/><Relationship Id="rId9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O0fSx7IHKAhVIVRQKHR6YBWEQjRwIBw&amp;url=http://www.clker.com/clipart-6987.html&amp;psig=AFQjCNE5CqDqc6y9WW_bQQuhyFhLVh4GEA&amp;ust=1451505173554400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0.xml"/><Relationship Id="rId5" Type="http://schemas.openxmlformats.org/officeDocument/2006/relationships/slide" Target="slide33.xml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7.xml"/><Relationship Id="rId7" Type="http://schemas.openxmlformats.org/officeDocument/2006/relationships/slide" Target="slide3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hyperlink" Target="http://www.grammar-monster.com/glossary/dependent_claus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wnBAHtc1D0" TargetMode="External"/><Relationship Id="rId6" Type="http://schemas.openxmlformats.org/officeDocument/2006/relationships/image" Target="../media/image10.jpeg"/><Relationship Id="rId5" Type="http://schemas.openxmlformats.org/officeDocument/2006/relationships/hyperlink" Target="https://www.youtube.com/watch?v=RwnBAHtc1D0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Whittonstall</a:t>
            </a:r>
            <a:r>
              <a:rPr lang="en-GB" dirty="0" smtClean="0"/>
              <a:t> &amp; </a:t>
            </a:r>
            <a:r>
              <a:rPr lang="en-GB" dirty="0" err="1" smtClean="0"/>
              <a:t>Broomley</a:t>
            </a:r>
            <a:r>
              <a:rPr lang="en-GB" dirty="0" smtClean="0"/>
              <a:t> First Schools Federation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dirty="0" err="1" smtClean="0">
                <a:solidFill>
                  <a:schemeClr val="tx1"/>
                </a:solidFill>
              </a:rPr>
              <a:t>SpAG</a:t>
            </a:r>
            <a:r>
              <a:rPr lang="en-GB" sz="6000" dirty="0" smtClean="0">
                <a:solidFill>
                  <a:schemeClr val="tx1"/>
                </a:solidFill>
              </a:rPr>
              <a:t> Workshop</a:t>
            </a:r>
            <a:endParaRPr lang="en-GB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t="14285" r="30355" b="33651"/>
          <a:stretch/>
        </p:blipFill>
        <p:spPr>
          <a:xfrm>
            <a:off x="141513" y="932944"/>
            <a:ext cx="1208315" cy="1303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1746" r="17565" b="14602"/>
          <a:stretch/>
        </p:blipFill>
        <p:spPr>
          <a:xfrm>
            <a:off x="7739743" y="962635"/>
            <a:ext cx="1262744" cy="12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7028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512168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Vocabulary, grammar and punctuation </a:t>
            </a:r>
            <a:r>
              <a:rPr lang="en-GB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Year 1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100" u="sng" dirty="0">
                <a:latin typeface="Comic Sans MS" panose="030F0702030302020204" pitchFamily="66" charset="0"/>
              </a:rPr>
              <a:t>terminology for pupils</a:t>
            </a:r>
            <a:endParaRPr lang="en-GB" sz="3100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303714"/>
              </p:ext>
            </p:extLst>
          </p:nvPr>
        </p:nvGraphicFramePr>
        <p:xfrm>
          <a:off x="323528" y="1988840"/>
          <a:ext cx="836256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082"/>
                <a:gridCol w="2345817"/>
                <a:gridCol w="2828417"/>
                <a:gridCol w="2024253"/>
              </a:tblGrid>
              <a:tr h="314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bg1"/>
                          </a:solidFill>
                        </a:rPr>
                        <a:t>Year 1</a:t>
                      </a: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capital letter</a:t>
                      </a:r>
                      <a:endParaRPr lang="en-GB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hlinkClick r:id="rId3" action="ppaction://hlinksldjump"/>
                        </a:rPr>
                        <a:t>exclamation mark</a:t>
                      </a:r>
                      <a:endParaRPr lang="en-GB" sz="2800" b="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hlinkClick r:id="rId4" action="ppaction://hlinksldjump"/>
                        </a:rPr>
                        <a:t>full-stop</a:t>
                      </a:r>
                      <a:endParaRPr lang="en-GB" sz="2800" b="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4862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letter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rId5" action="ppaction://hlinksldjump"/>
                        </a:rPr>
                        <a:t>plural</a:t>
                      </a:r>
                      <a:endParaRPr lang="en-GB" sz="28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rId6" action="ppaction://hlinksldjump"/>
                        </a:rPr>
                        <a:t>punctuation</a:t>
                      </a:r>
                      <a:endParaRPr lang="en-GB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" action="ppaction://noaction"/>
                        </a:rPr>
                        <a:t>question mark</a:t>
                      </a:r>
                      <a:endParaRPr lang="en-GB" sz="28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sentence</a:t>
                      </a:r>
                      <a:r>
                        <a:rPr lang="en-GB" sz="2800" b="0" u="non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2800" b="0" u="sng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2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 </a:t>
                      </a:r>
                      <a:endParaRPr lang="en-GB" sz="28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rId5" action="ppaction://hlinksldjump"/>
                        </a:rPr>
                        <a:t>singular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word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67041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512168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Vocabulary, grammar and punctuation </a:t>
            </a:r>
            <a:r>
              <a:rPr lang="en-GB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Year 2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100" u="sng" dirty="0">
                <a:latin typeface="Comic Sans MS" panose="030F0702030302020204" pitchFamily="66" charset="0"/>
              </a:rPr>
              <a:t>terminology for pupils</a:t>
            </a:r>
            <a:endParaRPr lang="en-GB" sz="3100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57586"/>
              </p:ext>
            </p:extLst>
          </p:nvPr>
        </p:nvGraphicFramePr>
        <p:xfrm>
          <a:off x="323528" y="1916832"/>
          <a:ext cx="8434093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082"/>
                <a:gridCol w="2423337"/>
                <a:gridCol w="2423337"/>
                <a:gridCol w="2423337"/>
              </a:tblGrid>
              <a:tr h="314862">
                <a:tc gridSpan="4"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Year 1 terminology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</a:rPr>
                        <a:t> plus: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4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Year 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rId2" action="ppaction://hlinksldjump"/>
                        </a:rPr>
                        <a:t>adverb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rId3" action="ppaction://hlinksldjump"/>
                        </a:rPr>
                        <a:t>adjective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rId4" action="ppaction://hlinksldjump"/>
                        </a:rPr>
                        <a:t>apostrophe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4862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rId5" action="ppaction://hlinksldjump"/>
                        </a:rPr>
                        <a:t>comma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rId6" action="ppaction://hlinksldjump" tooltip="command"/>
                        </a:rPr>
                        <a:t>command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rId7" action="ppaction://hlinksldjump"/>
                        </a:rPr>
                        <a:t>compound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4862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rId8" action="ppaction://hlinksldjump"/>
                        </a:rPr>
                        <a:t>exclamation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noun</a:t>
                      </a:r>
                      <a:endParaRPr lang="en-GB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noun phrase</a:t>
                      </a:r>
                      <a:endParaRPr lang="en-GB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4862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" action="ppaction://noaction"/>
                        </a:rPr>
                        <a:t>question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statement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rId11" action="ppaction://hlinksldjump" tooltip="suffix"/>
                        </a:rPr>
                        <a:t>suffix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4862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" action="ppaction://noaction"/>
                        </a:rPr>
                        <a:t>tense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" action="ppaction://noaction"/>
                        </a:rPr>
                        <a:t>[past, present]</a:t>
                      </a:r>
                      <a:endParaRPr lang="en-GB" sz="28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" action="ppaction://noaction"/>
                        </a:rPr>
                        <a:t>verb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45264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512168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Vocabulary, grammar and punctuation </a:t>
            </a:r>
            <a:r>
              <a:rPr lang="en-GB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Year 3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100" u="sng" dirty="0">
                <a:latin typeface="Comic Sans MS" panose="030F0702030302020204" pitchFamily="66" charset="0"/>
              </a:rPr>
              <a:t>terminology for pupils</a:t>
            </a:r>
            <a:endParaRPr lang="en-GB" sz="3100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66363"/>
              </p:ext>
            </p:extLst>
          </p:nvPr>
        </p:nvGraphicFramePr>
        <p:xfrm>
          <a:off x="323528" y="1844824"/>
          <a:ext cx="842493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2844316"/>
                <a:gridCol w="2016224"/>
                <a:gridCol w="2376263"/>
              </a:tblGrid>
              <a:tr h="314862">
                <a:tc gridSpan="4"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Year 1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 2 terminology plus: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Year 3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a/an</a:t>
                      </a:r>
                      <a:endParaRPr lang="en-GB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clause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conjunction,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2</a:t>
                      </a:r>
                      <a:endParaRPr lang="en-GB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rId6" action="ppaction://hlinksldjump"/>
                        </a:rPr>
                        <a:t>consonant</a:t>
                      </a:r>
                      <a:endParaRPr lang="en-GB" sz="2800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rId7" action="ppaction://hlinksldjump"/>
                        </a:rPr>
                        <a:t>consonant letter</a:t>
                      </a:r>
                      <a:endParaRPr lang="en-GB" sz="2800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rId8" action="ppaction://hlinksldjump"/>
                        </a:rPr>
                        <a:t>direct speech</a:t>
                      </a:r>
                      <a:endParaRPr lang="en-GB" sz="2800" dirty="0" smtClean="0"/>
                    </a:p>
                    <a:p>
                      <a:endParaRPr lang="en-GB" sz="28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" action="ppaction://noaction"/>
                        </a:rPr>
                        <a:t>inverted commas</a:t>
                      </a:r>
                      <a:endParaRPr lang="en-GB" sz="2800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prefix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2</a:t>
                      </a:r>
                      <a:endParaRPr lang="en-GB" sz="2800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preposition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2</a:t>
                      </a:r>
                      <a:endParaRPr lang="en-GB" sz="2800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" action="ppaction://noaction"/>
                        </a:rPr>
                        <a:t>speech marks</a:t>
                      </a:r>
                      <a:endParaRPr lang="en-GB" sz="2800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rId11" action="ppaction://hlinksldjump"/>
                        </a:rPr>
                        <a:t>subordinate clause</a:t>
                      </a:r>
                      <a:endParaRPr lang="en-GB" sz="2800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" action="ppaction://noaction"/>
                        </a:rPr>
                        <a:t>vowel</a:t>
                      </a:r>
                      <a:endParaRPr lang="en-GB" sz="2800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hlinkClick r:id="" action="ppaction://noaction"/>
                        </a:rPr>
                        <a:t>vowel letter</a:t>
                      </a:r>
                      <a:endParaRPr lang="en-GB" sz="2800" dirty="0" smtClean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word family</a:t>
                      </a:r>
                      <a:endParaRPr lang="en-GB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52779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512168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Vocabulary, grammar and punctuation </a:t>
            </a:r>
            <a:r>
              <a:rPr lang="en-GB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Year </a:t>
            </a:r>
            <a:r>
              <a:rPr lang="en-GB" sz="4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4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100" u="sng" dirty="0">
                <a:latin typeface="Comic Sans MS" panose="030F0702030302020204" pitchFamily="66" charset="0"/>
              </a:rPr>
              <a:t>terminology for pupils</a:t>
            </a:r>
            <a:endParaRPr lang="en-GB" sz="3100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68168"/>
              </p:ext>
            </p:extLst>
          </p:nvPr>
        </p:nvGraphicFramePr>
        <p:xfrm>
          <a:off x="323528" y="1916832"/>
          <a:ext cx="852238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3110548"/>
                <a:gridCol w="4223706"/>
              </a:tblGrid>
              <a:tr h="314862">
                <a:tc gridSpan="3"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Year 1, 2 &amp; 3 terminology plus: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Year 4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hlinkClick r:id="rId2" action="ppaction://hlinksldjump"/>
                        </a:rPr>
                        <a:t>adverbial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determiner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possessive pronoun</a:t>
                      </a:r>
                      <a:endParaRPr lang="en-GB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hlinkClick r:id="rId4" action="ppaction://hlinksldjump" tooltip="pronoun"/>
                        </a:rPr>
                        <a:t>pronoun</a:t>
                      </a:r>
                      <a:endParaRPr lang="en-GB" sz="2800" dirty="0" smtClean="0"/>
                    </a:p>
                  </a:txBody>
                  <a:tcPr>
                    <a:solidFill>
                      <a:srgbClr val="FFDF79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>
                    <a:solidFill>
                      <a:srgbClr val="FFDF7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674363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If a word begins </a:t>
            </a:r>
            <a:r>
              <a:rPr lang="en-GB" dirty="0">
                <a:latin typeface="Comic Sans MS" panose="030F0702030302020204" pitchFamily="66" charset="0"/>
              </a:rPr>
              <a:t>with a </a:t>
            </a:r>
            <a:r>
              <a:rPr lang="en-GB" u="sng" dirty="0">
                <a:solidFill>
                  <a:srgbClr val="0000CC"/>
                </a:solidFill>
                <a:latin typeface="Comic Sans MS" panose="030F0702030302020204" pitchFamily="66" charset="0"/>
              </a:rPr>
              <a:t>consonant</a:t>
            </a:r>
            <a:r>
              <a:rPr lang="en-GB" dirty="0" smtClean="0">
                <a:latin typeface="Comic Sans MS" panose="030F0702030302020204" pitchFamily="66" charset="0"/>
              </a:rPr>
              <a:t>, we write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	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ird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	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</a:t>
            </a:r>
            <a:r>
              <a:rPr lang="en-GB" dirty="0" smtClean="0">
                <a:latin typeface="Comic Sans MS" panose="030F0702030302020204" pitchFamily="66" charset="0"/>
              </a:rPr>
              <a:t>chool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	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all mountain.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If a word begins with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vowel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we write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an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pple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an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mazing time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an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wl.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a/an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Y3</a:t>
            </a:r>
            <a:endParaRPr lang="en-US" sz="40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23939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7238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Adjectives </a:t>
            </a:r>
            <a:r>
              <a:rPr lang="en-GB" sz="2800" dirty="0" smtClean="0">
                <a:latin typeface="Comic Sans MS" panose="030F0702030302020204" pitchFamily="66" charset="0"/>
              </a:rPr>
              <a:t>are describing words.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tall, angry, green, old, smooth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These adjectives are used to describe an noun.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Adjectives are placed before the noun.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</a:t>
            </a:r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tall</a:t>
            </a:r>
            <a:r>
              <a:rPr lang="en-GB" dirty="0" smtClean="0">
                <a:latin typeface="Comic Sans MS" panose="030F0702030302020204" pitchFamily="66" charset="0"/>
              </a:rPr>
              <a:t> alien,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</a:t>
            </a:r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dirty="0">
                <a:solidFill>
                  <a:srgbClr val="0000CC"/>
                </a:solidFill>
                <a:latin typeface="Comic Sans MS" panose="030F0702030302020204" pitchFamily="66" charset="0"/>
              </a:rPr>
              <a:t>green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alien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	an </a:t>
            </a:r>
            <a:r>
              <a:rPr lang="en-GB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angry</a:t>
            </a:r>
            <a:r>
              <a:rPr lang="en-GB" dirty="0" smtClean="0">
                <a:latin typeface="Comic Sans MS" panose="030F0702030302020204" pitchFamily="66" charset="0"/>
              </a:rPr>
              <a:t> alien.</a:t>
            </a: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We can use them together, with </a:t>
            </a:r>
            <a:r>
              <a:rPr lang="en-GB" sz="2800" dirty="0" smtClean="0">
                <a:latin typeface="Comic Sans MS" panose="030F0702030302020204" pitchFamily="66" charset="0"/>
                <a:hlinkClick r:id="rId2" action="ppaction://hlinksldjump"/>
              </a:rPr>
              <a:t>commas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	</a:t>
            </a:r>
            <a:r>
              <a:rPr lang="en-GB" b="1" dirty="0" smtClean="0">
                <a:latin typeface="Comic Sans MS" panose="030F0702030302020204" pitchFamily="66" charset="0"/>
              </a:rPr>
              <a:t>a 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tall</a:t>
            </a:r>
            <a:r>
              <a:rPr lang="en-GB" b="1" dirty="0" smtClean="0">
                <a:latin typeface="Comic Sans MS" panose="030F0702030302020204" pitchFamily="66" charset="0"/>
              </a:rPr>
              <a:t>, 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green </a:t>
            </a:r>
            <a:r>
              <a:rPr lang="en-GB" b="1" dirty="0" smtClean="0">
                <a:latin typeface="Comic Sans MS" panose="030F0702030302020204" pitchFamily="66" charset="0"/>
              </a:rPr>
              <a:t>and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angry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>
                <a:latin typeface="Comic Sans MS" panose="030F0702030302020204" pitchFamily="66" charset="0"/>
              </a:rPr>
              <a:t>alien.</a:t>
            </a:r>
          </a:p>
          <a:p>
            <a:pPr marL="0" indent="0">
              <a:buNone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adjective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Y2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58618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8964488" cy="4752528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An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adverb </a:t>
            </a:r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 smtClean="0">
                <a:latin typeface="Comic Sans MS" panose="030F0702030302020204" pitchFamily="66" charset="0"/>
              </a:rPr>
              <a:t>word in a sentence that says </a:t>
            </a:r>
            <a:r>
              <a:rPr lang="en-GB" sz="2800" i="1" dirty="0" smtClean="0">
                <a:latin typeface="Comic Sans MS" panose="030F0702030302020204" pitchFamily="66" charset="0"/>
              </a:rPr>
              <a:t>how</a:t>
            </a:r>
            <a:r>
              <a:rPr lang="en-GB" sz="2800" dirty="0" smtClean="0">
                <a:latin typeface="Comic Sans MS" panose="030F0702030302020204" pitchFamily="66" charset="0"/>
              </a:rPr>
              <a:t> or </a:t>
            </a:r>
            <a:r>
              <a:rPr lang="en-GB" sz="2800" i="1" dirty="0" smtClean="0">
                <a:latin typeface="Comic Sans MS" panose="030F0702030302020204" pitchFamily="66" charset="0"/>
              </a:rPr>
              <a:t>in what way</a:t>
            </a:r>
            <a:r>
              <a:rPr lang="en-GB" sz="2800" dirty="0" smtClean="0">
                <a:latin typeface="Comic Sans MS" panose="030F0702030302020204" pitchFamily="66" charset="0"/>
              </a:rPr>
              <a:t> something is happening.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Many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adverbs </a:t>
            </a:r>
            <a:r>
              <a:rPr lang="en-GB" sz="2800" dirty="0" smtClean="0">
                <a:latin typeface="Comic Sans MS" panose="030F0702030302020204" pitchFamily="66" charset="0"/>
              </a:rPr>
              <a:t>end in –</a:t>
            </a:r>
            <a:r>
              <a:rPr lang="en-GB" sz="28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ly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but not all.</a:t>
            </a:r>
          </a:p>
          <a:p>
            <a:r>
              <a:rPr lang="en-GB" sz="2800" u="sng" dirty="0" smtClean="0">
                <a:latin typeface="Comic Sans MS" panose="030F0702030302020204" pitchFamily="66" charset="0"/>
              </a:rPr>
              <a:t>Adverbs of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manner</a:t>
            </a:r>
            <a:r>
              <a:rPr lang="en-GB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457200" lvl="1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She listened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carefully</a:t>
            </a:r>
            <a:r>
              <a:rPr lang="en-GB" b="1" dirty="0" smtClean="0">
                <a:latin typeface="Comic Sans MS" panose="030F0702030302020204" pitchFamily="66" charset="0"/>
              </a:rPr>
              <a:t>.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[oddly, safely, quietly, loudly, slowly, smoothly]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sz="2800" u="sng" dirty="0" smtClean="0">
                <a:latin typeface="Comic Sans MS" panose="030F0702030302020204" pitchFamily="66" charset="0"/>
              </a:rPr>
              <a:t>Adverbs of </a:t>
            </a:r>
            <a:r>
              <a:rPr lang="en-GB" sz="2800" b="1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time</a:t>
            </a:r>
          </a:p>
          <a:p>
            <a:pPr marL="457200" lvl="1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We had the work completed </a:t>
            </a:r>
            <a:r>
              <a:rPr lang="en-GB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earlier</a:t>
            </a:r>
            <a:r>
              <a:rPr lang="en-GB" b="1" dirty="0" smtClean="0">
                <a:latin typeface="Comic Sans MS" panose="030F0702030302020204" pitchFamily="66" charset="0"/>
              </a:rPr>
              <a:t>.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[weekly, daily, yearly, hourly, later, finally]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adverb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Y2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16635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1"/>
            <a:ext cx="8856984" cy="5301209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An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adverbial </a:t>
            </a:r>
            <a:r>
              <a:rPr lang="en-GB" sz="2800" dirty="0" smtClean="0">
                <a:latin typeface="Comic Sans MS" panose="030F0702030302020204" pitchFamily="66" charset="0"/>
              </a:rPr>
              <a:t>is an </a:t>
            </a:r>
            <a:r>
              <a:rPr lang="en-GB" sz="2800" dirty="0" smtClean="0">
                <a:latin typeface="Comic Sans MS" panose="030F0702030302020204" pitchFamily="66" charset="0"/>
                <a:hlinkClick r:id="rId2" action="ppaction://hlinksldjump"/>
              </a:rPr>
              <a:t>adverb</a:t>
            </a:r>
            <a:r>
              <a:rPr lang="en-GB" sz="2800" dirty="0" smtClean="0">
                <a:latin typeface="Comic Sans MS" panose="030F0702030302020204" pitchFamily="66" charset="0"/>
              </a:rPr>
              <a:t>, phrase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or </a:t>
            </a:r>
            <a:r>
              <a:rPr lang="en-GB" sz="2800" dirty="0" smtClean="0">
                <a:latin typeface="Comic Sans MS" panose="030F0702030302020204" pitchFamily="66" charset="0"/>
                <a:hlinkClick r:id="rId3" action="ppaction://hlinksldjump"/>
              </a:rPr>
              <a:t>clause </a:t>
            </a:r>
            <a:r>
              <a:rPr lang="en-GB" sz="2800" dirty="0" smtClean="0">
                <a:latin typeface="Comic Sans MS" panose="030F0702030302020204" pitchFamily="66" charset="0"/>
              </a:rPr>
              <a:t>used to add information to a </a:t>
            </a:r>
            <a:r>
              <a:rPr lang="en-GB" sz="2800" dirty="0" smtClean="0">
                <a:latin typeface="Comic Sans MS" panose="030F0702030302020204" pitchFamily="66" charset="0"/>
                <a:hlinkClick r:id="" action="ppaction://noaction"/>
              </a:rPr>
              <a:t>verb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An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adverbial </a:t>
            </a:r>
            <a:r>
              <a:rPr lang="en-GB" sz="2800" dirty="0" smtClean="0">
                <a:latin typeface="Comic Sans MS" panose="030F0702030302020204" pitchFamily="66" charset="0"/>
              </a:rPr>
              <a:t>tells you </a:t>
            </a:r>
            <a:r>
              <a:rPr lang="en-GB" sz="2800" i="1" dirty="0" smtClean="0">
                <a:latin typeface="Comic Sans MS" panose="030F0702030302020204" pitchFamily="66" charset="0"/>
              </a:rPr>
              <a:t>where, when, how often, how long</a:t>
            </a:r>
            <a:r>
              <a:rPr lang="en-GB" sz="2800" dirty="0" smtClean="0">
                <a:latin typeface="Comic Sans MS" panose="030F0702030302020204" pitchFamily="66" charset="0"/>
              </a:rPr>
              <a:t>  or </a:t>
            </a:r>
            <a:r>
              <a:rPr lang="en-GB" sz="2800" i="1" dirty="0" smtClean="0">
                <a:latin typeface="Comic Sans MS" panose="030F0702030302020204" pitchFamily="66" charset="0"/>
              </a:rPr>
              <a:t>how much </a:t>
            </a:r>
            <a:r>
              <a:rPr lang="en-GB" sz="2800" dirty="0" smtClean="0">
                <a:latin typeface="Comic Sans MS" panose="030F0702030302020204" pitchFamily="66" charset="0"/>
              </a:rPr>
              <a:t>something happens.</a:t>
            </a:r>
          </a:p>
          <a:p>
            <a:pPr marL="0" indent="0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	I’ll meet you 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by the swings.</a:t>
            </a:r>
            <a:endParaRPr lang="en-GB" sz="2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	We caught the bus 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yesterday</a:t>
            </a:r>
            <a:r>
              <a:rPr lang="en-GB" sz="2800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	I drive past the school 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carefully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every day.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	It will me take 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all morning </a:t>
            </a:r>
            <a:r>
              <a:rPr lang="en-GB" sz="2800" b="1" dirty="0" smtClean="0">
                <a:latin typeface="Comic Sans MS" panose="030F0702030302020204" pitchFamily="66" charset="0"/>
              </a:rPr>
              <a:t>to clean the car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  <a:endParaRPr lang="en-GB" sz="2800" b="1" dirty="0" smtClean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An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adverbial </a:t>
            </a:r>
            <a:r>
              <a:rPr lang="en-GB" sz="2800" dirty="0" smtClean="0">
                <a:latin typeface="Comic Sans MS" panose="030F0702030302020204" pitchFamily="66" charset="0"/>
              </a:rPr>
              <a:t>can be a ‘fronted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adverbial</a:t>
            </a:r>
            <a:r>
              <a:rPr lang="en-GB" sz="2800" dirty="0" smtClean="0">
                <a:latin typeface="Comic Sans MS" panose="030F0702030302020204" pitchFamily="66" charset="0"/>
              </a:rPr>
              <a:t>: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Later that day, </a:t>
            </a:r>
            <a:r>
              <a:rPr lang="en-GB" sz="2800" b="1" dirty="0" smtClean="0">
                <a:latin typeface="Comic Sans MS" panose="030F0702030302020204" pitchFamily="66" charset="0"/>
              </a:rPr>
              <a:t>I felt better.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adverbial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Y4</a:t>
            </a:r>
            <a:endParaRPr lang="en-US" sz="40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13427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7238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Apostrophes </a:t>
            </a:r>
            <a:r>
              <a:rPr lang="en-GB" sz="2800" dirty="0" smtClean="0">
                <a:latin typeface="Comic Sans MS" panose="030F0702030302020204" pitchFamily="66" charset="0"/>
              </a:rPr>
              <a:t>look similar to commas BUT are written above letters, </a:t>
            </a:r>
            <a:r>
              <a:rPr lang="en-GB" sz="2800" u="sng" dirty="0" smtClean="0">
                <a:latin typeface="Comic Sans MS" panose="030F0702030302020204" pitchFamily="66" charset="0"/>
              </a:rPr>
              <a:t>not</a:t>
            </a:r>
            <a:r>
              <a:rPr lang="en-GB" sz="2800" dirty="0" smtClean="0">
                <a:latin typeface="Comic Sans MS" panose="030F0702030302020204" pitchFamily="66" charset="0"/>
              </a:rPr>
              <a:t> on the line.</a:t>
            </a:r>
          </a:p>
          <a:p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Apostrophes </a:t>
            </a:r>
            <a:r>
              <a:rPr lang="en-GB" sz="2800" dirty="0" smtClean="0">
                <a:latin typeface="Comic Sans MS" panose="030F0702030302020204" pitchFamily="66" charset="0"/>
              </a:rPr>
              <a:t>are used to show possession [before an ‘s’].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b="1" dirty="0" smtClean="0">
                <a:latin typeface="Comic Sans MS" panose="030F0702030302020204" pitchFamily="66" charset="0"/>
              </a:rPr>
              <a:t>Amy</a:t>
            </a:r>
            <a:r>
              <a:rPr lang="en-GB" b="1" dirty="0" smtClean="0">
                <a:solidFill>
                  <a:srgbClr val="0000CC"/>
                </a:solidFill>
                <a:latin typeface="SassoonPrimaryInfant" pitchFamily="2" charset="0"/>
              </a:rPr>
              <a:t>’</a:t>
            </a:r>
            <a:r>
              <a:rPr lang="en-GB" b="1" u="sng" dirty="0" smtClean="0">
                <a:latin typeface="Comic Sans MS" panose="030F0702030302020204" pitchFamily="66" charset="0"/>
              </a:rPr>
              <a:t>s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latin typeface="Comic Sans MS" panose="030F0702030302020204" pitchFamily="66" charset="0"/>
              </a:rPr>
              <a:t>pencil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b="1" dirty="0" smtClean="0">
                <a:latin typeface="Comic Sans MS" panose="030F0702030302020204" pitchFamily="66" charset="0"/>
              </a:rPr>
              <a:t>cat</a:t>
            </a:r>
            <a:r>
              <a:rPr lang="en-GB" b="1" dirty="0">
                <a:solidFill>
                  <a:srgbClr val="0000CC"/>
                </a:solidFill>
                <a:latin typeface="SassoonPrimaryInfant" pitchFamily="2" charset="0"/>
              </a:rPr>
              <a:t>’</a:t>
            </a:r>
            <a:r>
              <a:rPr lang="en-GB" b="1" u="sng" dirty="0" smtClean="0">
                <a:latin typeface="Comic Sans MS" panose="030F0702030302020204" pitchFamily="66" charset="0"/>
              </a:rPr>
              <a:t>s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latin typeface="Comic Sans MS" panose="030F0702030302020204" pitchFamily="66" charset="0"/>
              </a:rPr>
              <a:t>milk bowl</a:t>
            </a:r>
          </a:p>
          <a:p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Apostrophes </a:t>
            </a:r>
            <a:r>
              <a:rPr lang="en-GB" sz="2800" dirty="0" smtClean="0">
                <a:latin typeface="Comic Sans MS" panose="030F0702030302020204" pitchFamily="66" charset="0"/>
              </a:rPr>
              <a:t>are used to replace letters [contractions].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b="1" dirty="0" smtClean="0">
                <a:latin typeface="Comic Sans MS" panose="030F0702030302020204" pitchFamily="66" charset="0"/>
              </a:rPr>
              <a:t>can</a:t>
            </a:r>
            <a:r>
              <a:rPr lang="en-GB" b="1" dirty="0" smtClean="0">
                <a:solidFill>
                  <a:srgbClr val="0000CC"/>
                </a:solidFill>
                <a:latin typeface="SassoonPrimaryInfant" pitchFamily="2" charset="0"/>
              </a:rPr>
              <a:t>’</a:t>
            </a:r>
            <a:r>
              <a:rPr lang="en-GB" b="1" dirty="0" smtClean="0">
                <a:latin typeface="Comic Sans MS" panose="030F0702030302020204" pitchFamily="66" charset="0"/>
              </a:rPr>
              <a:t>t, 	don</a:t>
            </a:r>
            <a:r>
              <a:rPr lang="en-GB" b="1" dirty="0" smtClean="0">
                <a:solidFill>
                  <a:srgbClr val="0000CC"/>
                </a:solidFill>
                <a:latin typeface="SassoonPrimaryInfant" pitchFamily="2" charset="0"/>
              </a:rPr>
              <a:t>’</a:t>
            </a:r>
            <a:r>
              <a:rPr lang="en-GB" b="1" dirty="0" smtClean="0">
                <a:latin typeface="Comic Sans MS" panose="030F0702030302020204" pitchFamily="66" charset="0"/>
              </a:rPr>
              <a:t>t, 	shan</a:t>
            </a:r>
            <a:r>
              <a:rPr lang="en-GB" b="1" dirty="0" smtClean="0">
                <a:solidFill>
                  <a:srgbClr val="0000CC"/>
                </a:solidFill>
                <a:latin typeface="SassoonPrimaryInfant" pitchFamily="2" charset="0"/>
              </a:rPr>
              <a:t>’</a:t>
            </a:r>
            <a:r>
              <a:rPr lang="en-GB" b="1" dirty="0" smtClean="0">
                <a:latin typeface="Comic Sans MS" panose="030F0702030302020204" pitchFamily="66" charset="0"/>
              </a:rPr>
              <a:t>t, </a:t>
            </a: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	mustn</a:t>
            </a:r>
            <a:r>
              <a:rPr lang="en-GB" b="1" dirty="0" smtClean="0">
                <a:solidFill>
                  <a:srgbClr val="0000CC"/>
                </a:solidFill>
                <a:latin typeface="SassoonPrimaryInfant" pitchFamily="2" charset="0"/>
              </a:rPr>
              <a:t>’</a:t>
            </a:r>
            <a:r>
              <a:rPr lang="en-GB" b="1" dirty="0" smtClean="0">
                <a:latin typeface="Comic Sans MS" panose="030F0702030302020204" pitchFamily="66" charset="0"/>
              </a:rPr>
              <a:t>t,</a:t>
            </a:r>
            <a:r>
              <a:rPr lang="en-GB" b="1" dirty="0">
                <a:latin typeface="Comic Sans MS" panose="030F0702030302020204" pitchFamily="66" charset="0"/>
              </a:rPr>
              <a:t>	</a:t>
            </a:r>
            <a:r>
              <a:rPr lang="en-GB" b="1" dirty="0" smtClean="0">
                <a:latin typeface="Comic Sans MS" panose="030F0702030302020204" pitchFamily="66" charset="0"/>
              </a:rPr>
              <a:t>I</a:t>
            </a:r>
            <a:r>
              <a:rPr lang="en-GB" b="1" dirty="0" smtClean="0">
                <a:solidFill>
                  <a:srgbClr val="0000CC"/>
                </a:solidFill>
                <a:latin typeface="SassoonPrimaryInfant" pitchFamily="2" charset="0"/>
              </a:rPr>
              <a:t>’</a:t>
            </a:r>
            <a:r>
              <a:rPr lang="en-GB" b="1" dirty="0" smtClean="0">
                <a:latin typeface="Comic Sans MS" panose="030F0702030302020204" pitchFamily="66" charset="0"/>
              </a:rPr>
              <a:t>m,		we</a:t>
            </a:r>
            <a:r>
              <a:rPr lang="en-GB" b="1" dirty="0" smtClean="0">
                <a:solidFill>
                  <a:srgbClr val="0000CC"/>
                </a:solidFill>
                <a:latin typeface="SassoonPrimaryInfant" pitchFamily="2" charset="0"/>
              </a:rPr>
              <a:t>’</a:t>
            </a:r>
            <a:r>
              <a:rPr lang="en-GB" b="1" dirty="0" smtClean="0">
                <a:latin typeface="Comic Sans MS" panose="030F0702030302020204" pitchFamily="66" charset="0"/>
              </a:rPr>
              <a:t>ve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apostrophe (</a:t>
            </a:r>
            <a:r>
              <a:rPr lang="en-GB" sz="8800" dirty="0" smtClean="0">
                <a:latin typeface="SassoonCRInfantMedium" panose="00000500000000000000" pitchFamily="2" charset="0"/>
              </a:rPr>
              <a:t>’</a:t>
            </a:r>
            <a:r>
              <a:rPr lang="en-GB" sz="8800" dirty="0" smtClean="0">
                <a:latin typeface="Comic Sans MS" panose="030F0702030302020204" pitchFamily="66" charset="0"/>
              </a:rPr>
              <a:t>)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Y2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139160" y="6021288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</a:t>
            </a:r>
            <a:endParaRPr lang="en-US" sz="4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40695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82453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capital letter </a:t>
            </a:r>
            <a:r>
              <a:rPr lang="en-GB" sz="2800" dirty="0" smtClean="0">
                <a:latin typeface="Comic Sans MS" panose="030F0702030302020204" pitchFamily="66" charset="0"/>
              </a:rPr>
              <a:t>always begins a sentence.</a:t>
            </a:r>
          </a:p>
          <a:p>
            <a:pPr marL="0" indent="0">
              <a:buNone/>
            </a:pPr>
            <a:r>
              <a:rPr lang="en-GB" sz="2800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</a:t>
            </a:r>
            <a:r>
              <a:rPr lang="en-GB" sz="2800" b="1" i="1" dirty="0" smtClean="0">
                <a:latin typeface="Comic Sans MS" panose="030F0702030302020204" pitchFamily="66" charset="0"/>
              </a:rPr>
              <a:t>oday is my birthday and I am 8 years old.</a:t>
            </a:r>
          </a:p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Capital letters </a:t>
            </a:r>
            <a:r>
              <a:rPr lang="en-GB" sz="2800" dirty="0" smtClean="0">
                <a:latin typeface="Comic Sans MS" panose="030F0702030302020204" pitchFamily="66" charset="0"/>
              </a:rPr>
              <a:t>are used for days of the week and months of the year.</a:t>
            </a:r>
          </a:p>
          <a:p>
            <a:pPr marL="0" indent="0" algn="ctr">
              <a:buNone/>
            </a:pP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</a:t>
            </a:r>
            <a:r>
              <a:rPr lang="en-GB" b="1" i="1" dirty="0" smtClean="0">
                <a:latin typeface="Comic Sans MS" panose="030F0702030302020204" pitchFamily="66" charset="0"/>
              </a:rPr>
              <a:t>onday, </a:t>
            </a: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</a:t>
            </a:r>
            <a:r>
              <a:rPr lang="en-GB" b="1" i="1" dirty="0" smtClean="0">
                <a:latin typeface="Comic Sans MS" panose="030F0702030302020204" pitchFamily="66" charset="0"/>
              </a:rPr>
              <a:t>uesday, </a:t>
            </a: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W</a:t>
            </a:r>
            <a:r>
              <a:rPr lang="en-GB" b="1" i="1" dirty="0" smtClean="0">
                <a:latin typeface="Comic Sans MS" panose="030F0702030302020204" pitchFamily="66" charset="0"/>
              </a:rPr>
              <a:t>ednesday, …</a:t>
            </a:r>
          </a:p>
          <a:p>
            <a:pPr marL="0" indent="0" algn="ctr">
              <a:buNone/>
            </a:pP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J</a:t>
            </a:r>
            <a:r>
              <a:rPr lang="en-GB" b="1" i="1" dirty="0" smtClean="0">
                <a:latin typeface="Comic Sans MS" panose="030F0702030302020204" pitchFamily="66" charset="0"/>
              </a:rPr>
              <a:t>anuary, </a:t>
            </a: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</a:t>
            </a:r>
            <a:r>
              <a:rPr lang="en-GB" b="1" i="1" dirty="0" smtClean="0">
                <a:latin typeface="Comic Sans MS" panose="030F0702030302020204" pitchFamily="66" charset="0"/>
              </a:rPr>
              <a:t>ebruary, </a:t>
            </a: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</a:t>
            </a:r>
            <a:r>
              <a:rPr lang="en-GB" b="1" i="1" dirty="0" smtClean="0">
                <a:latin typeface="Comic Sans MS" panose="030F0702030302020204" pitchFamily="66" charset="0"/>
              </a:rPr>
              <a:t>arch, …</a:t>
            </a:r>
          </a:p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Capital letters </a:t>
            </a:r>
            <a:r>
              <a:rPr lang="en-GB" sz="2800" dirty="0" smtClean="0">
                <a:latin typeface="Comic Sans MS" panose="030F0702030302020204" pitchFamily="66" charset="0"/>
              </a:rPr>
              <a:t>are used for all names.</a:t>
            </a:r>
          </a:p>
          <a:p>
            <a:pPr marL="0" indent="0">
              <a:buNone/>
            </a:pP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</a:t>
            </a:r>
            <a:r>
              <a:rPr lang="en-GB" b="1" i="1" dirty="0" smtClean="0">
                <a:latin typeface="Comic Sans MS" panose="030F0702030302020204" pitchFamily="66" charset="0"/>
              </a:rPr>
              <a:t>ondon, </a:t>
            </a: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</a:t>
            </a:r>
            <a:r>
              <a:rPr lang="en-GB" b="1" i="1" dirty="0" smtClean="0">
                <a:latin typeface="Comic Sans MS" panose="030F0702030302020204" pitchFamily="66" charset="0"/>
              </a:rPr>
              <a:t>lara, </a:t>
            </a: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W</a:t>
            </a:r>
            <a:r>
              <a:rPr lang="en-GB" b="1" i="1" dirty="0" smtClean="0">
                <a:latin typeface="Comic Sans MS" panose="030F0702030302020204" pitchFamily="66" charset="0"/>
              </a:rPr>
              <a:t>aterloo, </a:t>
            </a: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</a:t>
            </a:r>
            <a:r>
              <a:rPr lang="en-GB" b="1" i="1" dirty="0" smtClean="0">
                <a:latin typeface="Comic Sans MS" panose="030F0702030302020204" pitchFamily="66" charset="0"/>
              </a:rPr>
              <a:t>esco, </a:t>
            </a: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W</a:t>
            </a:r>
            <a:r>
              <a:rPr lang="en-GB" b="1" i="1" dirty="0" smtClean="0">
                <a:latin typeface="Comic Sans MS" panose="030F0702030302020204" pitchFamily="66" charset="0"/>
              </a:rPr>
              <a:t>ales</a:t>
            </a:r>
          </a:p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‘I’ </a:t>
            </a:r>
            <a:r>
              <a:rPr lang="en-GB" sz="2800" dirty="0" smtClean="0">
                <a:latin typeface="Comic Sans MS" panose="030F0702030302020204" pitchFamily="66" charset="0"/>
              </a:rPr>
              <a:t>is always a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capital letter.</a:t>
            </a:r>
            <a:endParaRPr lang="en-GB" sz="2800" b="1" i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capital letter</a:t>
            </a:r>
            <a:endParaRPr lang="en-GB" sz="8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Y1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139160" y="6021288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</a:t>
            </a:r>
            <a:endParaRPr lang="en-US" sz="4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74126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</a:t>
            </a:r>
            <a:r>
              <a:rPr lang="en-US" dirty="0"/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845358"/>
            <a:ext cx="6923113" cy="4391954"/>
          </a:xfrm>
        </p:spPr>
        <p:txBody>
          <a:bodyPr>
            <a:normAutofit/>
          </a:bodyPr>
          <a:lstStyle/>
          <a:p>
            <a:endParaRPr lang="en-US" sz="1125" dirty="0"/>
          </a:p>
          <a:p>
            <a:r>
              <a:rPr lang="en-US" sz="2400" dirty="0"/>
              <a:t>Spoken language (previously ‘speaking and listening’).</a:t>
            </a:r>
          </a:p>
          <a:p>
            <a:r>
              <a:rPr lang="en-US" sz="2400" dirty="0"/>
              <a:t>Reading (</a:t>
            </a:r>
            <a:r>
              <a:rPr lang="en-US" sz="2400" b="1" dirty="0"/>
              <a:t>word reading </a:t>
            </a:r>
            <a:r>
              <a:rPr lang="en-US" sz="2400" dirty="0"/>
              <a:t>and </a:t>
            </a:r>
            <a:r>
              <a:rPr lang="en-US" sz="2400" b="1" dirty="0"/>
              <a:t>comprehension</a:t>
            </a:r>
            <a:r>
              <a:rPr lang="en-US" sz="2400" dirty="0"/>
              <a:t>).</a:t>
            </a:r>
          </a:p>
          <a:p>
            <a:r>
              <a:rPr lang="en-US" sz="2400" dirty="0"/>
              <a:t>Writing (</a:t>
            </a:r>
            <a:r>
              <a:rPr lang="en-US" sz="2400" b="1" dirty="0"/>
              <a:t>transcription</a:t>
            </a:r>
            <a:r>
              <a:rPr lang="en-US" sz="2400" dirty="0"/>
              <a:t> (spelling and handwriting) and </a:t>
            </a:r>
            <a:r>
              <a:rPr lang="en-US" sz="2400" b="1" dirty="0"/>
              <a:t>composition</a:t>
            </a:r>
            <a:r>
              <a:rPr lang="en-US" sz="2400" dirty="0"/>
              <a:t> (articulating ideas and structuring them in speech and writing).</a:t>
            </a:r>
          </a:p>
          <a:p>
            <a:pPr lvl="1"/>
            <a:r>
              <a:rPr lang="en-US" sz="2400" dirty="0"/>
              <a:t>‘Pupils should be taught how to plan, revise and evaluate their writing.’</a:t>
            </a:r>
          </a:p>
          <a:p>
            <a:r>
              <a:rPr lang="en-US" sz="2400" dirty="0"/>
              <a:t>Spelling, vocabulary, grammar, punctuation and glossary.</a:t>
            </a:r>
          </a:p>
        </p:txBody>
      </p:sp>
      <p:pic>
        <p:nvPicPr>
          <p:cNvPr id="4" name="Picture 3" descr="C:\Users\Carolina\Documents\ABC School\PowerPoint tools\animations\People, Questions + speech bubbles\Talking\stick_figure_talking_500_cl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1718847" cy="230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t="14285" r="30355" b="33651"/>
          <a:stretch/>
        </p:blipFill>
        <p:spPr>
          <a:xfrm>
            <a:off x="141513" y="194284"/>
            <a:ext cx="1208315" cy="1303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1746" r="17565" b="14602"/>
          <a:stretch/>
        </p:blipFill>
        <p:spPr>
          <a:xfrm>
            <a:off x="7739743" y="154895"/>
            <a:ext cx="1262744" cy="12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7130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320480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clause </a:t>
            </a:r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 smtClean="0">
                <a:latin typeface="Comic Sans MS" panose="030F0702030302020204" pitchFamily="66" charset="0"/>
              </a:rPr>
              <a:t>group of words in a sentence.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It can be used as a whole sentence.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All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clauses</a:t>
            </a:r>
            <a:r>
              <a:rPr lang="en-GB" sz="2800" dirty="0" smtClean="0">
                <a:latin typeface="Comic Sans MS" panose="030F0702030302020204" pitchFamily="66" charset="0"/>
              </a:rPr>
              <a:t> have a </a:t>
            </a:r>
            <a:r>
              <a:rPr lang="en-GB" sz="2800" u="sng" dirty="0" smtClean="0">
                <a:solidFill>
                  <a:srgbClr val="0000CC"/>
                </a:solidFill>
                <a:latin typeface="Comic Sans MS" panose="030F0702030302020204" pitchFamily="66" charset="0"/>
                <a:hlinkClick r:id="" action="ppaction://noaction"/>
              </a:rPr>
              <a:t>verb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 </a:t>
            </a:r>
            <a:r>
              <a:rPr lang="en-GB" sz="2800" dirty="0" smtClean="0">
                <a:latin typeface="Comic Sans MS" panose="030F0702030302020204" pitchFamily="66" charset="0"/>
                <a:hlinkClick r:id="rId2" action="ppaction://hlinksldjump"/>
              </a:rPr>
              <a:t>sentence </a:t>
            </a:r>
            <a:r>
              <a:rPr lang="en-GB" sz="2800" dirty="0" smtClean="0">
                <a:latin typeface="Comic Sans MS" panose="030F0702030302020204" pitchFamily="66" charset="0"/>
              </a:rPr>
              <a:t>is made up of one or more clauses.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The green bird </a:t>
            </a:r>
            <a:r>
              <a:rPr lang="en-GB" b="1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pecked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an apple</a:t>
            </a:r>
            <a:r>
              <a:rPr lang="en-GB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Ella </a:t>
            </a:r>
            <a:r>
              <a:rPr lang="en-GB" b="1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has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five pets </a:t>
            </a:r>
            <a:r>
              <a:rPr lang="en-GB" b="1" dirty="0" smtClean="0">
                <a:latin typeface="Comic Sans MS" panose="030F0702030302020204" pitchFamily="66" charset="0"/>
              </a:rPr>
              <a:t>because 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she </a:t>
            </a:r>
            <a:r>
              <a:rPr lang="en-GB" b="1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likes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	animals</a:t>
            </a:r>
            <a:r>
              <a:rPr lang="en-GB" b="1" dirty="0" smtClean="0">
                <a:latin typeface="Comic Sans MS" panose="030F0702030302020204" pitchFamily="66" charset="0"/>
              </a:rPr>
              <a:t>.	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clause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Y3</a:t>
            </a:r>
            <a:endParaRPr lang="en-US" sz="40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80532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712968" cy="5172383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comma </a:t>
            </a:r>
            <a:r>
              <a:rPr lang="en-GB" sz="2800" dirty="0" smtClean="0">
                <a:latin typeface="Comic Sans MS" panose="030F0702030302020204" pitchFamily="66" charset="0"/>
              </a:rPr>
              <a:t>looks like a </a:t>
            </a:r>
            <a:r>
              <a:rPr lang="en-GB" sz="2800" dirty="0" smtClean="0">
                <a:latin typeface="Comic Sans MS" panose="030F0702030302020204" pitchFamily="66" charset="0"/>
                <a:hlinkClick r:id="rId2" action="ppaction://hlinksldjump"/>
              </a:rPr>
              <a:t>full stop </a:t>
            </a:r>
            <a:r>
              <a:rPr lang="en-GB" sz="2800" dirty="0" smtClean="0">
                <a:latin typeface="Comic Sans MS" panose="030F0702030302020204" pitchFamily="66" charset="0"/>
              </a:rPr>
              <a:t>with a tail.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Commas </a:t>
            </a:r>
            <a:r>
              <a:rPr lang="en-GB" sz="2800" dirty="0" smtClean="0">
                <a:latin typeface="Comic Sans MS" panose="030F0702030302020204" pitchFamily="66" charset="0"/>
              </a:rPr>
              <a:t>are used to separate things in a list. </a:t>
            </a:r>
          </a:p>
          <a:p>
            <a:pPr marL="0" indent="0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In my basket</a:t>
            </a:r>
            <a:r>
              <a:rPr lang="en-GB" sz="2800" b="1" dirty="0" smtClean="0">
                <a:solidFill>
                  <a:srgbClr val="0000CC"/>
                </a:solidFill>
                <a:latin typeface="SassoonCRInfantMedium" panose="00000500000000000000" pitchFamily="2" charset="0"/>
              </a:rPr>
              <a:t>,</a:t>
            </a:r>
            <a:r>
              <a:rPr lang="en-GB" sz="2800" b="1" dirty="0" smtClean="0">
                <a:latin typeface="Comic Sans MS" panose="030F0702030302020204" pitchFamily="66" charset="0"/>
              </a:rPr>
              <a:t> I had cheese</a:t>
            </a:r>
            <a:r>
              <a:rPr lang="en-GB" sz="2800" b="1" dirty="0" smtClean="0">
                <a:solidFill>
                  <a:srgbClr val="0000CC"/>
                </a:solidFill>
                <a:latin typeface="SassoonCRInfantMedium" panose="00000500000000000000" pitchFamily="2" charset="0"/>
              </a:rPr>
              <a:t>,</a:t>
            </a:r>
            <a:r>
              <a:rPr lang="en-GB" sz="2800" b="1" dirty="0" smtClean="0">
                <a:latin typeface="Comic Sans MS" panose="030F0702030302020204" pitchFamily="66" charset="0"/>
              </a:rPr>
              <a:t> milk and bread.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comma </a:t>
            </a:r>
            <a:r>
              <a:rPr lang="en-GB" sz="2800" dirty="0">
                <a:latin typeface="Comic Sans MS" panose="030F0702030302020204" pitchFamily="66" charset="0"/>
              </a:rPr>
              <a:t>is </a:t>
            </a:r>
            <a:r>
              <a:rPr lang="en-GB" sz="2800" dirty="0" smtClean="0">
                <a:latin typeface="Comic Sans MS" panose="030F0702030302020204" pitchFamily="66" charset="0"/>
              </a:rPr>
              <a:t>also used after ‘setting the scene’ in a sentence, or after a fronted </a:t>
            </a:r>
            <a:r>
              <a:rPr lang="en-GB" sz="2800" dirty="0" smtClean="0">
                <a:latin typeface="Comic Sans MS" panose="030F0702030302020204" pitchFamily="66" charset="0"/>
                <a:hlinkClick r:id="rId3" action="ppaction://hlinksldjump"/>
              </a:rPr>
              <a:t>adverbial</a:t>
            </a:r>
            <a:r>
              <a:rPr lang="en-GB" sz="28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As soon as I have finished</a:t>
            </a:r>
            <a:r>
              <a:rPr lang="en-GB" sz="2800" b="1" dirty="0" smtClean="0">
                <a:solidFill>
                  <a:srgbClr val="0000CC"/>
                </a:solidFill>
                <a:latin typeface="SassoonCRInfantMedium" panose="00000500000000000000" pitchFamily="2" charset="0"/>
              </a:rPr>
              <a:t>,</a:t>
            </a:r>
            <a:r>
              <a:rPr lang="en-GB" sz="2800" b="1" dirty="0" smtClean="0">
                <a:latin typeface="Comic Sans MS" panose="030F0702030302020204" pitchFamily="66" charset="0"/>
              </a:rPr>
              <a:t> we can go into town.</a:t>
            </a:r>
          </a:p>
          <a:p>
            <a:pPr marL="0" indent="0">
              <a:buNone/>
            </a:pPr>
            <a:endParaRPr lang="en-GB" sz="2800" b="1" dirty="0" smtClean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comma </a:t>
            </a:r>
            <a:r>
              <a:rPr lang="en-GB" sz="2800" dirty="0">
                <a:latin typeface="Comic Sans MS" panose="030F0702030302020204" pitchFamily="66" charset="0"/>
              </a:rPr>
              <a:t>is used </a:t>
            </a:r>
            <a:r>
              <a:rPr lang="en-GB" sz="2800" dirty="0" smtClean="0">
                <a:latin typeface="Comic Sans MS" panose="030F0702030302020204" pitchFamily="66" charset="0"/>
              </a:rPr>
              <a:t>after these words and phrases: </a:t>
            </a:r>
          </a:p>
          <a:p>
            <a:pPr marL="0" indent="0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However</a:t>
            </a:r>
            <a:r>
              <a:rPr lang="en-GB" sz="2800" b="1" dirty="0" smtClean="0">
                <a:solidFill>
                  <a:srgbClr val="0000CC"/>
                </a:solidFill>
                <a:latin typeface="SassoonCRInfantMedium" panose="00000500000000000000" pitchFamily="2" charset="0"/>
              </a:rPr>
              <a:t>,</a:t>
            </a:r>
            <a:r>
              <a:rPr lang="en-GB" sz="2800" b="1" dirty="0" smtClean="0">
                <a:latin typeface="Comic Sans MS" panose="030F0702030302020204" pitchFamily="66" charset="0"/>
              </a:rPr>
              <a:t> 	Consequently</a:t>
            </a:r>
            <a:r>
              <a:rPr lang="en-GB" sz="2800" b="1" dirty="0" smtClean="0">
                <a:solidFill>
                  <a:srgbClr val="0000CC"/>
                </a:solidFill>
                <a:latin typeface="SassoonCRInfantMedium" panose="00000500000000000000" pitchFamily="2" charset="0"/>
              </a:rPr>
              <a:t>,</a:t>
            </a:r>
            <a:r>
              <a:rPr lang="en-GB" sz="2800" b="1" dirty="0" smtClean="0">
                <a:latin typeface="Comic Sans MS" panose="030F0702030302020204" pitchFamily="66" charset="0"/>
              </a:rPr>
              <a:t> 	Therefore</a:t>
            </a:r>
            <a:r>
              <a:rPr lang="en-GB" sz="2800" b="1" dirty="0" smtClean="0">
                <a:solidFill>
                  <a:srgbClr val="0000CC"/>
                </a:solidFill>
                <a:latin typeface="SassoonCRInfantMedium" panose="00000500000000000000" pitchFamily="2" charset="0"/>
              </a:rPr>
              <a:t>,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Of course</a:t>
            </a:r>
            <a:r>
              <a:rPr lang="en-GB" sz="2800" b="1" dirty="0" smtClean="0">
                <a:solidFill>
                  <a:srgbClr val="0000CC"/>
                </a:solidFill>
                <a:latin typeface="SassoonCRInfantMedium" panose="00000500000000000000" pitchFamily="2" charset="0"/>
              </a:rPr>
              <a:t>,</a:t>
            </a:r>
            <a:r>
              <a:rPr lang="en-GB" sz="2800" b="1" dirty="0" smtClean="0">
                <a:latin typeface="Comic Sans MS" panose="030F0702030302020204" pitchFamily="66" charset="0"/>
              </a:rPr>
              <a:t> As a result</a:t>
            </a:r>
            <a:r>
              <a:rPr lang="en-GB" sz="2800" b="1" dirty="0" smtClean="0">
                <a:solidFill>
                  <a:srgbClr val="0000CC"/>
                </a:solidFill>
                <a:latin typeface="SassoonCRInfantMedium" panose="00000500000000000000" pitchFamily="2" charset="0"/>
              </a:rPr>
              <a:t>, 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comma (</a:t>
            </a:r>
            <a:r>
              <a:rPr lang="en-GB" sz="8800" dirty="0" smtClean="0">
                <a:latin typeface="SassoonCRInfantMedium" panose="00000500000000000000" pitchFamily="2" charset="0"/>
              </a:rPr>
              <a:t>,</a:t>
            </a:r>
            <a:r>
              <a:rPr lang="en-GB" sz="8800" dirty="0" smtClean="0">
                <a:latin typeface="Comic Sans MS" panose="030F0702030302020204" pitchFamily="66" charset="0"/>
              </a:rPr>
              <a:t>)</a:t>
            </a:r>
            <a:endParaRPr lang="en-GB" sz="8800" dirty="0">
              <a:latin typeface="SassoonCRInfantMedium" panose="00000500000000000000" pitchFamily="2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Y2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7139160" y="6021288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</a:t>
            </a:r>
            <a:endParaRPr lang="en-US" sz="4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0228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0"/>
            <a:ext cx="8712968" cy="517238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compound </a:t>
            </a:r>
            <a:r>
              <a:rPr lang="en-GB" sz="2800" dirty="0" smtClean="0">
                <a:latin typeface="Comic Sans MS" panose="030F0702030302020204" pitchFamily="66" charset="0"/>
              </a:rPr>
              <a:t>word has at least 2 root words.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The two root words are written ‘joined </a:t>
            </a:r>
            <a:r>
              <a:rPr lang="en-GB" sz="2800" dirty="0">
                <a:latin typeface="Comic Sans MS" panose="030F0702030302020204" pitchFamily="66" charset="0"/>
              </a:rPr>
              <a:t>together’ as </a:t>
            </a:r>
            <a:r>
              <a:rPr lang="en-GB" sz="2800" dirty="0" smtClean="0"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compound </a:t>
            </a:r>
            <a:r>
              <a:rPr lang="en-GB" sz="2800" dirty="0" smtClean="0">
                <a:latin typeface="Comic Sans MS" panose="030F0702030302020204" pitchFamily="66" charset="0"/>
              </a:rPr>
              <a:t>word.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compound </a:t>
            </a:r>
            <a:r>
              <a:rPr lang="en-GB" sz="2800" dirty="0" smtClean="0">
                <a:latin typeface="Comic Sans MS" panose="030F0702030302020204" pitchFamily="66" charset="0"/>
              </a:rPr>
              <a:t>word usually has a different meaning than the two separate words.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blackbird, bookshop, </a:t>
            </a:r>
            <a:r>
              <a:rPr lang="en-GB" b="1" dirty="0">
                <a:solidFill>
                  <a:srgbClr val="0000CC"/>
                </a:solidFill>
                <a:latin typeface="Comic Sans MS" panose="030F0702030302020204" pitchFamily="66" charset="0"/>
              </a:rPr>
              <a:t>snowman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, buttercup, </a:t>
            </a:r>
            <a:endParaRPr lang="en-GB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Sometimes a </a:t>
            </a:r>
            <a:r>
              <a:rPr lang="en-GB" sz="2800" dirty="0">
                <a:latin typeface="Comic Sans MS" panose="030F0702030302020204" pitchFamily="66" charset="0"/>
                <a:hlinkClick r:id="" action="ppaction://noaction"/>
              </a:rPr>
              <a:t>hyphen </a:t>
            </a:r>
            <a:r>
              <a:rPr lang="en-GB" sz="2800" dirty="0" smtClean="0">
                <a:latin typeface="Comic Sans MS" panose="030F0702030302020204" pitchFamily="66" charset="0"/>
              </a:rPr>
              <a:t>[-] is </a:t>
            </a:r>
            <a:r>
              <a:rPr lang="en-GB" sz="2800" dirty="0">
                <a:latin typeface="Comic Sans MS" panose="030F0702030302020204" pitchFamily="66" charset="0"/>
              </a:rPr>
              <a:t>used in between the two words.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ice-cream, baby-sit, one-eyed, blow-dry</a:t>
            </a:r>
            <a:endParaRPr lang="en-GB" sz="2800" b="1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compound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Y2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59796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72381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Conjunctions </a:t>
            </a:r>
            <a:r>
              <a:rPr lang="en-GB" sz="2800" dirty="0" smtClean="0">
                <a:latin typeface="Comic Sans MS" panose="030F0702030302020204" pitchFamily="66" charset="0"/>
              </a:rPr>
              <a:t>are ‘connecting words’, used to join words </a:t>
            </a:r>
            <a:r>
              <a:rPr lang="en-GB" sz="2800" dirty="0">
                <a:latin typeface="Comic Sans MS" panose="030F0702030302020204" pitchFamily="66" charset="0"/>
              </a:rPr>
              <a:t>or </a:t>
            </a:r>
            <a:r>
              <a:rPr lang="en-GB" sz="2800" dirty="0" smtClean="0">
                <a:latin typeface="Comic Sans MS" panose="030F0702030302020204" pitchFamily="66" charset="0"/>
              </a:rPr>
              <a:t>groups of words together. [A </a:t>
            </a:r>
            <a:r>
              <a:rPr lang="en-GB" sz="2800" dirty="0">
                <a:latin typeface="Comic Sans MS" panose="030F0702030302020204" pitchFamily="66" charset="0"/>
              </a:rPr>
              <a:t>j</a:t>
            </a:r>
            <a:r>
              <a:rPr lang="en-GB" sz="2800" dirty="0" smtClean="0">
                <a:latin typeface="Comic Sans MS" panose="030F0702030302020204" pitchFamily="66" charset="0"/>
              </a:rPr>
              <a:t>unction is where two things join]. </a:t>
            </a:r>
          </a:p>
          <a:p>
            <a:pPr marL="0" indent="0">
              <a:buNone/>
            </a:pPr>
            <a:r>
              <a:rPr lang="en-GB" sz="2800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and</a:t>
            </a:r>
            <a:r>
              <a:rPr lang="en-GB" b="1" i="1" dirty="0">
                <a:solidFill>
                  <a:srgbClr val="0000CC"/>
                </a:solidFill>
                <a:latin typeface="Comic Sans MS" panose="030F0702030302020204" pitchFamily="66" charset="0"/>
              </a:rPr>
              <a:t>	 but	 </a:t>
            </a: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or  then  so if  </a:t>
            </a:r>
            <a:r>
              <a:rPr lang="en-GB" b="1" i="1" dirty="0">
                <a:solidFill>
                  <a:srgbClr val="0000CC"/>
                </a:solidFill>
                <a:latin typeface="Comic Sans MS" panose="030F0702030302020204" pitchFamily="66" charset="0"/>
              </a:rPr>
              <a:t>after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when  before  </a:t>
            </a:r>
            <a:r>
              <a:rPr lang="en-GB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after while  because</a:t>
            </a:r>
            <a:endParaRPr lang="en-GB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You </a:t>
            </a:r>
            <a:r>
              <a:rPr lang="en-GB" sz="2800" dirty="0">
                <a:latin typeface="Comic Sans MS" panose="030F0702030302020204" pitchFamily="66" charset="0"/>
              </a:rPr>
              <a:t>can </a:t>
            </a:r>
            <a:r>
              <a:rPr lang="en-GB" sz="2800" dirty="0" smtClean="0">
                <a:latin typeface="Comic Sans MS" panose="030F0702030302020204" pitchFamily="66" charset="0"/>
              </a:rPr>
              <a:t>also start a sentence </a:t>
            </a:r>
            <a:r>
              <a:rPr lang="en-GB" sz="2800" dirty="0">
                <a:latin typeface="Comic Sans MS" panose="030F0702030302020204" pitchFamily="66" charset="0"/>
              </a:rPr>
              <a:t>with 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conjunction.</a:t>
            </a:r>
          </a:p>
          <a:p>
            <a:pPr marL="0" indent="0">
              <a:buNone/>
            </a:pPr>
            <a:r>
              <a:rPr lang="en-GB" b="1" i="1" dirty="0" smtClean="0">
                <a:latin typeface="Comic Sans MS" panose="030F0702030302020204" pitchFamily="66" charset="0"/>
              </a:rPr>
              <a:t>Ella </a:t>
            </a:r>
            <a:r>
              <a:rPr lang="en-GB" b="1" i="1" dirty="0">
                <a:latin typeface="Comic Sans MS" panose="030F0702030302020204" pitchFamily="66" charset="0"/>
              </a:rPr>
              <a:t>has five pets </a:t>
            </a:r>
            <a:r>
              <a:rPr lang="en-GB" b="1" i="1" dirty="0">
                <a:solidFill>
                  <a:srgbClr val="0000CC"/>
                </a:solidFill>
                <a:latin typeface="Comic Sans MS" panose="030F0702030302020204" pitchFamily="66" charset="0"/>
              </a:rPr>
              <a:t>because</a:t>
            </a:r>
            <a:r>
              <a:rPr lang="en-GB" b="1" i="1" dirty="0">
                <a:latin typeface="Comic Sans MS" panose="030F0702030302020204" pitchFamily="66" charset="0"/>
              </a:rPr>
              <a:t> </a:t>
            </a:r>
            <a:r>
              <a:rPr lang="en-GB" b="1" i="1" dirty="0" smtClean="0">
                <a:latin typeface="Comic Sans MS" panose="030F0702030302020204" pitchFamily="66" charset="0"/>
              </a:rPr>
              <a:t>she </a:t>
            </a:r>
            <a:r>
              <a:rPr lang="en-GB" b="1" i="1" dirty="0">
                <a:latin typeface="Comic Sans MS" panose="030F0702030302020204" pitchFamily="66" charset="0"/>
              </a:rPr>
              <a:t>likes animals</a:t>
            </a:r>
            <a:r>
              <a:rPr lang="en-GB" b="1" i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When </a:t>
            </a:r>
            <a:r>
              <a:rPr lang="en-GB" b="1" i="1" dirty="0" smtClean="0">
                <a:latin typeface="Comic Sans MS" panose="030F0702030302020204" pitchFamily="66" charset="0"/>
              </a:rPr>
              <a:t>it stops raining, I’m going out.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conjunction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Y3</a:t>
            </a:r>
            <a:endParaRPr lang="en-US" sz="40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Down Arrow 5">
            <a:hlinkClick r:id="rId3" action="ppaction://hlinksldjump" tooltip="more conjunctions"/>
          </p:cNvPr>
          <p:cNvSpPr/>
          <p:nvPr/>
        </p:nvSpPr>
        <p:spPr>
          <a:xfrm>
            <a:off x="4427984" y="6257725"/>
            <a:ext cx="720080" cy="471449"/>
          </a:xfrm>
          <a:prstGeom prst="downArrow">
            <a:avLst>
              <a:gd name="adj1" fmla="val 50000"/>
              <a:gd name="adj2" fmla="val 7715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8771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7"/>
            <a:ext cx="8712968" cy="502836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 </a:t>
            </a:r>
            <a:r>
              <a:rPr lang="en-GB" sz="2400" u="sng" dirty="0">
                <a:solidFill>
                  <a:srgbClr val="0000CC"/>
                </a:solidFill>
                <a:latin typeface="Comic Sans MS" panose="030F0702030302020204" pitchFamily="66" charset="0"/>
              </a:rPr>
              <a:t>determiner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specifies a noun as </a:t>
            </a:r>
            <a:r>
              <a:rPr lang="en-GB" sz="2400" i="1" dirty="0" smtClean="0">
                <a:latin typeface="Comic Sans MS" panose="030F0702030302020204" pitchFamily="66" charset="0"/>
              </a:rPr>
              <a:t>known </a:t>
            </a:r>
            <a:r>
              <a:rPr lang="en-GB" sz="2400" dirty="0" smtClean="0">
                <a:latin typeface="Comic Sans MS" panose="030F0702030302020204" pitchFamily="66" charset="0"/>
              </a:rPr>
              <a:t> or </a:t>
            </a:r>
            <a:r>
              <a:rPr lang="en-GB" sz="2400" i="1" dirty="0" smtClean="0">
                <a:latin typeface="Comic Sans MS" panose="030F0702030302020204" pitchFamily="66" charset="0"/>
              </a:rPr>
              <a:t>unknown.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A </a:t>
            </a:r>
            <a:r>
              <a:rPr lang="en-GB" sz="2400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determiner</a:t>
            </a:r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is either general, specific or a quantifier.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G</a:t>
            </a:r>
            <a:r>
              <a:rPr lang="en-GB" sz="2400" dirty="0" smtClean="0">
                <a:latin typeface="Comic Sans MS" panose="030F0702030302020204" pitchFamily="66" charset="0"/>
              </a:rPr>
              <a:t>eneral</a:t>
            </a:r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400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determiners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:</a:t>
            </a:r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a, an, any, another. other, what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S</a:t>
            </a:r>
            <a:r>
              <a:rPr lang="en-GB" sz="2400" dirty="0" smtClean="0">
                <a:latin typeface="Comic Sans MS" panose="030F0702030302020204" pitchFamily="66" charset="0"/>
              </a:rPr>
              <a:t>pecific </a:t>
            </a:r>
            <a:r>
              <a:rPr lang="en-GB" sz="2400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determiners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:</a:t>
            </a:r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the, my, your, his, her, its, our, their, whose, this, that, these, those, which.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Q</a:t>
            </a:r>
            <a:r>
              <a:rPr lang="en-GB" sz="2400" dirty="0" smtClean="0">
                <a:latin typeface="Comic Sans MS" panose="030F0702030302020204" pitchFamily="66" charset="0"/>
              </a:rPr>
              <a:t>uantifying </a:t>
            </a:r>
            <a:r>
              <a:rPr lang="en-GB" sz="2400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determiners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:</a:t>
            </a:r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all, any, enough, less, a lot of, lots of, more, most, none of, some, both, each, every, a few, fewer, neither, either, several.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A </a:t>
            </a:r>
            <a:r>
              <a:rPr lang="en-GB" sz="2400" u="sng" dirty="0">
                <a:solidFill>
                  <a:srgbClr val="0000CC"/>
                </a:solidFill>
                <a:latin typeface="Comic Sans MS" panose="030F0702030302020204" pitchFamily="66" charset="0"/>
              </a:rPr>
              <a:t>determiner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can be an article: </a:t>
            </a:r>
            <a:r>
              <a:rPr lang="en-GB" sz="2400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a, an, the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A </a:t>
            </a:r>
            <a:r>
              <a:rPr lang="en-GB" sz="2400" u="sng" dirty="0">
                <a:solidFill>
                  <a:srgbClr val="0000CC"/>
                </a:solidFill>
                <a:latin typeface="Comic Sans MS" panose="030F0702030302020204" pitchFamily="66" charset="0"/>
              </a:rPr>
              <a:t>determiner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can be </a:t>
            </a:r>
            <a:r>
              <a:rPr lang="en-GB" sz="2400" dirty="0" smtClean="0">
                <a:latin typeface="Comic Sans MS" panose="030F0702030302020204" pitchFamily="66" charset="0"/>
              </a:rPr>
              <a:t>possessive: </a:t>
            </a:r>
            <a:r>
              <a:rPr lang="en-GB" sz="2400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my, your, his, her, our, their</a:t>
            </a:r>
            <a:endParaRPr lang="en-GB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determiner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Y4</a:t>
            </a:r>
            <a:endParaRPr lang="en-US" sz="40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9013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373216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Exclamations </a:t>
            </a:r>
            <a:r>
              <a:rPr lang="en-GB" sz="2800" dirty="0">
                <a:latin typeface="Comic Sans MS" panose="030F0702030302020204" pitchFamily="66" charset="0"/>
              </a:rPr>
              <a:t>are </a:t>
            </a:r>
            <a:r>
              <a:rPr lang="en-GB" sz="2800" dirty="0" smtClean="0">
                <a:latin typeface="Comic Sans MS" panose="030F0702030302020204" pitchFamily="66" charset="0"/>
              </a:rPr>
              <a:t>simple </a:t>
            </a:r>
            <a:r>
              <a:rPr lang="en-GB" sz="2800" dirty="0" smtClean="0">
                <a:latin typeface="Comic Sans MS" panose="030F0702030302020204" pitchFamily="66" charset="0"/>
                <a:hlinkClick r:id="rId2" action="ppaction://hlinksldjump"/>
              </a:rPr>
              <a:t>sentences</a:t>
            </a:r>
            <a:r>
              <a:rPr lang="en-GB" sz="28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Exclamations </a:t>
            </a:r>
            <a:r>
              <a:rPr lang="en-GB" sz="2800" dirty="0" smtClean="0">
                <a:latin typeface="Comic Sans MS" panose="030F0702030302020204" pitchFamily="66" charset="0"/>
              </a:rPr>
              <a:t>begin </a:t>
            </a:r>
            <a:r>
              <a:rPr lang="en-GB" sz="2800" dirty="0">
                <a:latin typeface="Comic Sans MS" panose="030F0702030302020204" pitchFamily="66" charset="0"/>
              </a:rPr>
              <a:t>with a </a:t>
            </a:r>
            <a:r>
              <a:rPr lang="en-GB" sz="2800" dirty="0">
                <a:latin typeface="Comic Sans MS" panose="030F0702030302020204" pitchFamily="66" charset="0"/>
                <a:hlinkClick r:id="rId3" action="ppaction://hlinksldjump"/>
              </a:rPr>
              <a:t>capital letter</a:t>
            </a:r>
            <a:r>
              <a:rPr lang="en-GB" sz="28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Exclamations </a:t>
            </a:r>
            <a:r>
              <a:rPr lang="en-GB" sz="2800" dirty="0">
                <a:latin typeface="Comic Sans MS" panose="030F0702030302020204" pitchFamily="66" charset="0"/>
              </a:rPr>
              <a:t>usually end in an </a:t>
            </a:r>
            <a:r>
              <a:rPr lang="en-GB" sz="2800" dirty="0">
                <a:latin typeface="Comic Sans MS" panose="030F0702030302020204" pitchFamily="66" charset="0"/>
                <a:hlinkClick r:id="rId4" action="ppaction://hlinksldjump"/>
              </a:rPr>
              <a:t>exclamation mark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Exclamations </a:t>
            </a:r>
            <a:r>
              <a:rPr lang="en-GB" sz="2800" dirty="0" smtClean="0">
                <a:latin typeface="Comic Sans MS" panose="030F0702030302020204" pitchFamily="66" charset="0"/>
              </a:rPr>
              <a:t>are full of emotion!</a:t>
            </a:r>
          </a:p>
          <a:p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Exclamations </a:t>
            </a:r>
            <a:r>
              <a:rPr lang="en-GB" sz="2800" dirty="0" smtClean="0">
                <a:latin typeface="Comic Sans MS" panose="030F0702030302020204" pitchFamily="66" charset="0"/>
              </a:rPr>
              <a:t>can be joyful, wonderful, angry or surprizing.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That was amazing!	I’m so happy!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I’ll catch you!		Oh dear!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	H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aven’t you grown!	Ouch!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Look out!	Mind the step!	Wow!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What a beautiful day!	Stop!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exclamation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Y2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87836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4536504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noun phrase </a:t>
            </a:r>
            <a:r>
              <a:rPr lang="en-GB" sz="2800" dirty="0" smtClean="0">
                <a:latin typeface="Comic Sans MS" panose="030F0702030302020204" pitchFamily="66" charset="0"/>
              </a:rPr>
              <a:t>is a phrase with a </a:t>
            </a:r>
            <a:r>
              <a:rPr lang="en-GB" sz="2800" dirty="0" smtClean="0">
                <a:latin typeface="Comic Sans MS" panose="030F0702030302020204" pitchFamily="66" charset="0"/>
                <a:hlinkClick r:id="" action="ppaction://noaction"/>
              </a:rPr>
              <a:t>noun </a:t>
            </a:r>
            <a:r>
              <a:rPr lang="en-GB" sz="2800" dirty="0" smtClean="0">
                <a:latin typeface="Comic Sans MS" panose="030F0702030302020204" pitchFamily="66" charset="0"/>
              </a:rPr>
              <a:t>at its </a:t>
            </a:r>
            <a:r>
              <a:rPr lang="en-GB" sz="2800" i="1" dirty="0" smtClean="0">
                <a:latin typeface="Comic Sans MS" panose="030F0702030302020204" pitchFamily="66" charset="0"/>
              </a:rPr>
              <a:t>head.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Examples of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noun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phrases </a:t>
            </a:r>
            <a:r>
              <a:rPr lang="en-GB" sz="2800" dirty="0" smtClean="0">
                <a:latin typeface="Comic Sans MS" panose="030F0702030302020204" pitchFamily="66" charset="0"/>
              </a:rPr>
              <a:t>are in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blue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as each one tells us more about the cat.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My cat </a:t>
            </a:r>
            <a:r>
              <a:rPr lang="en-GB" sz="3600" dirty="0" smtClean="0">
                <a:latin typeface="Comic Sans MS" panose="030F0702030302020204" pitchFamily="66" charset="0"/>
              </a:rPr>
              <a:t>is asleep.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My black cat </a:t>
            </a:r>
            <a:r>
              <a:rPr lang="en-GB" sz="3600" dirty="0" smtClean="0">
                <a:latin typeface="Comic Sans MS" panose="030F0702030302020204" pitchFamily="66" charset="0"/>
              </a:rPr>
              <a:t>is asleep.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My </a:t>
            </a: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lazy, black </a:t>
            </a:r>
            <a:r>
              <a:rPr lang="en-GB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cat </a:t>
            </a:r>
            <a:r>
              <a:rPr lang="en-GB" sz="3600" dirty="0">
                <a:latin typeface="Comic Sans MS" panose="030F0702030302020204" pitchFamily="66" charset="0"/>
              </a:rPr>
              <a:t>is asleep.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On the sofa, my </a:t>
            </a:r>
            <a:r>
              <a:rPr lang="en-GB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lazy, black cat </a:t>
            </a:r>
            <a:r>
              <a:rPr lang="en-GB" sz="3600" dirty="0">
                <a:latin typeface="Comic Sans MS" panose="030F0702030302020204" pitchFamily="66" charset="0"/>
              </a:rPr>
              <a:t>is asleep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	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noun phrase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Y2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www.clker.com/cliparts/b/7/7/d/11949897961252719047gatto_cat_architetto_fra_01.svg.hi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94161"/>
            <a:ext cx="1122967" cy="9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1273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72816"/>
            <a:ext cx="8604447" cy="508518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prefix</a:t>
            </a:r>
            <a:r>
              <a:rPr lang="en-GB" sz="2800" dirty="0">
                <a:latin typeface="Comic Sans MS" panose="030F0702030302020204" pitchFamily="66" charset="0"/>
              </a:rPr>
              <a:t> is added at the </a:t>
            </a:r>
            <a:r>
              <a:rPr lang="en-GB" sz="2800" u="sng" dirty="0">
                <a:uFill>
                  <a:solidFill>
                    <a:srgbClr val="0000CC"/>
                  </a:solidFill>
                </a:uFill>
                <a:latin typeface="Comic Sans MS" panose="030F0702030302020204" pitchFamily="66" charset="0"/>
              </a:rPr>
              <a:t>beginning</a:t>
            </a:r>
            <a:r>
              <a:rPr lang="en-GB" sz="2800" dirty="0">
                <a:latin typeface="Comic Sans MS" panose="030F0702030302020204" pitchFamily="66" charset="0"/>
              </a:rPr>
              <a:t> of a </a:t>
            </a:r>
            <a:r>
              <a:rPr lang="en-GB" sz="2800" dirty="0" smtClean="0">
                <a:latin typeface="Comic Sans MS" panose="030F0702030302020204" pitchFamily="66" charset="0"/>
              </a:rPr>
              <a:t>‘root’ word </a:t>
            </a:r>
            <a:r>
              <a:rPr lang="en-GB" sz="2800" dirty="0">
                <a:latin typeface="Comic Sans MS" panose="030F0702030302020204" pitchFamily="66" charset="0"/>
              </a:rPr>
              <a:t>in order to turn </a:t>
            </a:r>
            <a:r>
              <a:rPr lang="en-GB" sz="2800" dirty="0" smtClean="0">
                <a:latin typeface="Comic Sans MS" panose="030F0702030302020204" pitchFamily="66" charset="0"/>
              </a:rPr>
              <a:t>it </a:t>
            </a:r>
            <a:r>
              <a:rPr lang="en-GB" sz="2800" dirty="0">
                <a:latin typeface="Comic Sans MS" panose="030F0702030302020204" pitchFamily="66" charset="0"/>
              </a:rPr>
              <a:t>into another word.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un</a:t>
            </a:r>
            <a:r>
              <a:rPr lang="en-GB" sz="3600" dirty="0" smtClean="0">
                <a:latin typeface="Comic Sans MS" panose="030F0702030302020204" pitchFamily="66" charset="0"/>
              </a:rPr>
              <a:t> + </a:t>
            </a:r>
            <a:r>
              <a:rPr lang="en-GB" sz="3600" dirty="0">
                <a:latin typeface="Comic Sans MS" panose="030F0702030302020204" pitchFamily="66" charset="0"/>
              </a:rPr>
              <a:t>happy </a:t>
            </a:r>
            <a:r>
              <a:rPr lang="en-GB" sz="3600" dirty="0" smtClean="0">
                <a:latin typeface="Comic Sans MS" panose="030F0702030302020204" pitchFamily="66" charset="0"/>
              </a:rPr>
              <a:t>	= 	</a:t>
            </a: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un</a:t>
            </a:r>
            <a:r>
              <a:rPr lang="en-GB" sz="3600" dirty="0" smtClean="0">
                <a:latin typeface="Comic Sans MS" panose="030F0702030302020204" pitchFamily="66" charset="0"/>
              </a:rPr>
              <a:t>happy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dis</a:t>
            </a:r>
            <a:r>
              <a:rPr lang="en-GB" sz="3600" dirty="0" smtClean="0">
                <a:latin typeface="Comic Sans MS" panose="030F0702030302020204" pitchFamily="66" charset="0"/>
              </a:rPr>
              <a:t> + appear 	= 	</a:t>
            </a: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dis</a:t>
            </a:r>
            <a:r>
              <a:rPr lang="en-GB" sz="3600" dirty="0" smtClean="0">
                <a:latin typeface="Comic Sans MS" panose="030F0702030302020204" pitchFamily="66" charset="0"/>
              </a:rPr>
              <a:t>appear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sz="36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mis</a:t>
            </a: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+ behave	=	</a:t>
            </a: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mis</a:t>
            </a:r>
            <a:r>
              <a:rPr lang="en-GB" sz="3600" dirty="0" smtClean="0">
                <a:latin typeface="Comic Sans MS" panose="030F0702030302020204" pitchFamily="66" charset="0"/>
              </a:rPr>
              <a:t>behave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re</a:t>
            </a:r>
            <a:r>
              <a:rPr lang="en-GB" sz="3600" dirty="0" smtClean="0">
                <a:latin typeface="Comic Sans MS" panose="030F0702030302020204" pitchFamily="66" charset="0"/>
              </a:rPr>
              <a:t> + do 		=	</a:t>
            </a: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re</a:t>
            </a:r>
            <a:r>
              <a:rPr lang="en-GB" sz="3600" dirty="0" smtClean="0">
                <a:latin typeface="Comic Sans MS" panose="030F0702030302020204" pitchFamily="66" charset="0"/>
              </a:rPr>
              <a:t>do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	</a:t>
            </a:r>
            <a:r>
              <a:rPr lang="en-GB" sz="36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im</a:t>
            </a: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+	possible	=	</a:t>
            </a: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im</a:t>
            </a:r>
            <a:r>
              <a:rPr lang="en-GB" sz="3600" dirty="0" smtClean="0">
                <a:latin typeface="Comic Sans MS" panose="030F0702030302020204" pitchFamily="66" charset="0"/>
              </a:rPr>
              <a:t>possible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anti</a:t>
            </a:r>
            <a:r>
              <a:rPr lang="en-GB" sz="3600" dirty="0" smtClean="0">
                <a:latin typeface="Comic Sans MS" panose="030F0702030302020204" pitchFamily="66" charset="0"/>
              </a:rPr>
              <a:t> + clockwise 	= </a:t>
            </a:r>
            <a:r>
              <a:rPr lang="en-GB" sz="3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anti</a:t>
            </a:r>
            <a:r>
              <a:rPr lang="en-GB" sz="3600" dirty="0">
                <a:latin typeface="Comic Sans MS" panose="030F0702030302020204" pitchFamily="66" charset="0"/>
              </a:rPr>
              <a:t> clockwise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000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prefix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Y3</a:t>
            </a:r>
            <a:endParaRPr lang="en-US" sz="40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Down Arrow 4">
            <a:hlinkClick r:id="" action="ppaction://noaction"/>
          </p:cNvPr>
          <p:cNvSpPr/>
          <p:nvPr/>
        </p:nvSpPr>
        <p:spPr>
          <a:xfrm rot="16200000">
            <a:off x="7882244" y="3717032"/>
            <a:ext cx="720080" cy="130973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7578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Preposition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means </a:t>
            </a:r>
            <a:r>
              <a:rPr lang="en-GB" sz="2800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positioned before </a:t>
            </a:r>
            <a:r>
              <a:rPr lang="en-GB" sz="2800" dirty="0" smtClean="0">
                <a:latin typeface="Comic Sans MS" panose="030F0702030302020204" pitchFamily="66" charset="0"/>
              </a:rPr>
              <a:t>[a noun].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Therefore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prepositions</a:t>
            </a:r>
            <a:r>
              <a:rPr lang="en-GB" sz="2800" dirty="0" smtClean="0">
                <a:latin typeface="Comic Sans MS" panose="030F0702030302020204" pitchFamily="66" charset="0"/>
              </a:rPr>
              <a:t> link the </a:t>
            </a:r>
            <a:r>
              <a:rPr lang="en-GB" sz="2800" dirty="0">
                <a:latin typeface="Comic Sans MS" panose="030F0702030302020204" pitchFamily="66" charset="0"/>
              </a:rPr>
              <a:t>following noun, pronoun or noun phrase to some other word in the sentence.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Prepositions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describe </a:t>
            </a:r>
            <a:r>
              <a:rPr lang="en-GB" sz="2800" u="sng" dirty="0" smtClean="0">
                <a:latin typeface="Comic Sans MS" panose="030F0702030302020204" pitchFamily="66" charset="0"/>
              </a:rPr>
              <a:t>where</a:t>
            </a:r>
            <a:r>
              <a:rPr lang="en-GB" sz="2800" dirty="0" smtClean="0">
                <a:latin typeface="Comic Sans MS" panose="030F0702030302020204" pitchFamily="66" charset="0"/>
              </a:rPr>
              <a:t> [e.g. under, over, between] or </a:t>
            </a:r>
            <a:r>
              <a:rPr lang="en-GB" sz="2800" u="sng" dirty="0" smtClean="0">
                <a:latin typeface="Comic Sans MS" panose="030F0702030302020204" pitchFamily="66" charset="0"/>
              </a:rPr>
              <a:t>when</a:t>
            </a:r>
            <a:r>
              <a:rPr lang="en-GB" sz="2800" dirty="0" smtClean="0">
                <a:latin typeface="Comic Sans MS" panose="030F0702030302020204" pitchFamily="66" charset="0"/>
              </a:rPr>
              <a:t> [after, before, during] something happened.</a:t>
            </a:r>
          </a:p>
          <a:p>
            <a:pPr marL="0" indent="0">
              <a:buNone/>
            </a:pPr>
            <a:r>
              <a:rPr lang="en-GB" sz="2800" i="1" dirty="0" smtClean="0">
                <a:latin typeface="Comic Sans MS" panose="030F0702030302020204" pitchFamily="66" charset="0"/>
              </a:rPr>
              <a:t>	</a:t>
            </a:r>
            <a:r>
              <a:rPr lang="en-GB" dirty="0" smtClean="0">
                <a:latin typeface="Comic Sans MS" panose="030F0702030302020204" pitchFamily="66" charset="0"/>
              </a:rPr>
              <a:t>We </a:t>
            </a:r>
            <a:r>
              <a:rPr lang="en-GB" dirty="0">
                <a:latin typeface="Comic Sans MS" panose="030F0702030302020204" pitchFamily="66" charset="0"/>
              </a:rPr>
              <a:t>got home </a:t>
            </a:r>
            <a:r>
              <a:rPr lang="en-GB" dirty="0">
                <a:solidFill>
                  <a:srgbClr val="0000CC"/>
                </a:solidFill>
                <a:latin typeface="Comic Sans MS" panose="030F0702030302020204" pitchFamily="66" charset="0"/>
              </a:rPr>
              <a:t>at</a:t>
            </a:r>
            <a:r>
              <a:rPr lang="en-GB" dirty="0">
                <a:latin typeface="Comic Sans MS" panose="030F0702030302020204" pitchFamily="66" charset="0"/>
              </a:rPr>
              <a:t> midnight. 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	Are </a:t>
            </a:r>
            <a:r>
              <a:rPr lang="en-GB" dirty="0">
                <a:latin typeface="Comic Sans MS" panose="030F0702030302020204" pitchFamily="66" charset="0"/>
              </a:rPr>
              <a:t>you coming </a:t>
            </a:r>
            <a:r>
              <a:rPr lang="en-GB" dirty="0">
                <a:solidFill>
                  <a:srgbClr val="0000CC"/>
                </a:solidFill>
                <a:latin typeface="Comic Sans MS" panose="030F0702030302020204" pitchFamily="66" charset="0"/>
              </a:rPr>
              <a:t>with</a:t>
            </a:r>
            <a:r>
              <a:rPr lang="en-GB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me?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	They </a:t>
            </a:r>
            <a:r>
              <a:rPr lang="en-GB" dirty="0">
                <a:latin typeface="Comic Sans MS" panose="030F0702030302020204" pitchFamily="66" charset="0"/>
              </a:rPr>
              <a:t>jumped </a:t>
            </a:r>
            <a:r>
              <a:rPr lang="en-GB" dirty="0">
                <a:solidFill>
                  <a:srgbClr val="0000CC"/>
                </a:solidFill>
                <a:latin typeface="Comic Sans MS" panose="030F0702030302020204" pitchFamily="66" charset="0"/>
              </a:rPr>
              <a:t>over</a:t>
            </a:r>
            <a:r>
              <a:rPr lang="en-GB" dirty="0">
                <a:latin typeface="Comic Sans MS" panose="030F0702030302020204" pitchFamily="66" charset="0"/>
              </a:rPr>
              <a:t> a </a:t>
            </a:r>
            <a:r>
              <a:rPr lang="en-GB" dirty="0" smtClean="0">
                <a:latin typeface="Comic Sans MS" panose="030F0702030302020204" pitchFamily="66" charset="0"/>
              </a:rPr>
              <a:t>fence</a:t>
            </a:r>
            <a:r>
              <a:rPr lang="en-GB" sz="2800" i="1" dirty="0">
                <a:latin typeface="Comic Sans MS" panose="030F0702030302020204" pitchFamily="66" charset="0"/>
              </a:rPr>
              <a:t>.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preposition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Y3</a:t>
            </a:r>
            <a:endParaRPr lang="en-US" sz="40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Down Arrow 5">
            <a:hlinkClick r:id="" action="ppaction://noaction"/>
          </p:cNvPr>
          <p:cNvSpPr/>
          <p:nvPr/>
        </p:nvSpPr>
        <p:spPr>
          <a:xfrm>
            <a:off x="6516216" y="5366423"/>
            <a:ext cx="720080" cy="130973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9912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464496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pronoun </a:t>
            </a:r>
            <a:r>
              <a:rPr lang="en-GB" sz="2800" dirty="0" smtClean="0">
                <a:latin typeface="Comic Sans MS" panose="030F0702030302020204" pitchFamily="66" charset="0"/>
              </a:rPr>
              <a:t>is word that replaces a </a:t>
            </a:r>
            <a:r>
              <a:rPr lang="en-GB" sz="2800" dirty="0" smtClean="0">
                <a:latin typeface="Comic Sans MS" panose="030F0702030302020204" pitchFamily="66" charset="0"/>
                <a:hlinkClick r:id="" action="ppaction://noaction"/>
              </a:rPr>
              <a:t>noun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pronoun </a:t>
            </a:r>
            <a:r>
              <a:rPr lang="en-GB" sz="2800" dirty="0" smtClean="0">
                <a:latin typeface="Comic Sans MS" panose="030F0702030302020204" pitchFamily="66" charset="0"/>
              </a:rPr>
              <a:t>can be </a:t>
            </a:r>
            <a:r>
              <a:rPr lang="en-GB" sz="2800" u="sng" dirty="0" smtClean="0">
                <a:latin typeface="Comic Sans MS" panose="030F0702030302020204" pitchFamily="66" charset="0"/>
              </a:rPr>
              <a:t>personal</a:t>
            </a:r>
            <a:r>
              <a:rPr lang="en-GB" sz="2800" dirty="0" smtClean="0">
                <a:latin typeface="Comic Sans MS" panose="030F0702030302020204" pitchFamily="66" charset="0"/>
              </a:rPr>
              <a:t>: 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I, me, you, he, him, she, her, we, us, they, them, it.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pronoun </a:t>
            </a:r>
            <a:r>
              <a:rPr lang="en-GB" sz="2800" dirty="0">
                <a:latin typeface="Comic Sans MS" panose="030F0702030302020204" pitchFamily="66" charset="0"/>
              </a:rPr>
              <a:t>can be </a:t>
            </a:r>
            <a:r>
              <a:rPr lang="en-GB" sz="2800" u="sng" dirty="0" smtClean="0">
                <a:latin typeface="Comic Sans MS" panose="030F0702030302020204" pitchFamily="66" charset="0"/>
              </a:rPr>
              <a:t>possessive</a:t>
            </a:r>
            <a:r>
              <a:rPr lang="en-GB" sz="2800" dirty="0" smtClean="0">
                <a:latin typeface="Comic Sans MS" panose="030F0702030302020204" pitchFamily="66" charset="0"/>
              </a:rPr>
              <a:t>: 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his, hers, mine, ours, yours, theirs, its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pronoun </a:t>
            </a:r>
            <a:r>
              <a:rPr lang="en-GB" sz="2800" dirty="0">
                <a:latin typeface="Comic Sans MS" panose="030F0702030302020204" pitchFamily="66" charset="0"/>
              </a:rPr>
              <a:t>can be </a:t>
            </a:r>
            <a:r>
              <a:rPr lang="en-GB" sz="2800" u="sng" dirty="0" smtClean="0">
                <a:latin typeface="Comic Sans MS" panose="030F0702030302020204" pitchFamily="66" charset="0"/>
              </a:rPr>
              <a:t>indefinite</a:t>
            </a:r>
            <a:r>
              <a:rPr lang="en-GB" sz="2800" dirty="0" smtClean="0">
                <a:latin typeface="Comic Sans MS" panose="030F0702030302020204" pitchFamily="66" charset="0"/>
              </a:rPr>
              <a:t>: 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someone, nobody, anything, everything.</a:t>
            </a: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Emily watched the film and 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she</a:t>
            </a:r>
            <a:r>
              <a:rPr lang="en-GB" b="1" dirty="0" smtClean="0">
                <a:latin typeface="Comic Sans MS" panose="030F0702030302020204" pitchFamily="66" charset="0"/>
              </a:rPr>
              <a:t> loved it.</a:t>
            </a:r>
            <a:endParaRPr lang="en-GB" sz="2800" b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pronoun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Y4</a:t>
            </a:r>
            <a:endParaRPr lang="en-US" sz="40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05846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15405"/>
            <a:ext cx="7772400" cy="1470025"/>
          </a:xfrm>
        </p:spPr>
        <p:txBody>
          <a:bodyPr/>
          <a:lstStyle/>
          <a:p>
            <a:r>
              <a:rPr lang="en-GB" dirty="0" smtClean="0"/>
              <a:t>Spelling Programme:</a:t>
            </a:r>
            <a:br>
              <a:rPr lang="en-GB" dirty="0" smtClean="0"/>
            </a:br>
            <a:r>
              <a:rPr lang="en-GB" dirty="0" smtClean="0"/>
              <a:t>Read Write </a:t>
            </a:r>
            <a:r>
              <a:rPr lang="en-GB" dirty="0" err="1" smtClean="0"/>
              <a:t>Inc</a:t>
            </a:r>
            <a:r>
              <a:rPr lang="en-GB" dirty="0" smtClean="0"/>
              <a:t> Spelling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t="14285" r="30355" b="33651"/>
          <a:stretch/>
        </p:blipFill>
        <p:spPr>
          <a:xfrm>
            <a:off x="141513" y="932944"/>
            <a:ext cx="1208315" cy="1303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1746" r="17565" b="14602"/>
          <a:stretch/>
        </p:blipFill>
        <p:spPr>
          <a:xfrm>
            <a:off x="7739743" y="962635"/>
            <a:ext cx="1262744" cy="1262743"/>
          </a:xfrm>
          <a:prstGeom prst="rect">
            <a:avLst/>
          </a:prstGeom>
        </p:spPr>
      </p:pic>
      <p:pic>
        <p:nvPicPr>
          <p:cNvPr id="1026" name="Picture 2" descr="http://www.teachprimary.com/images/content/triedandtested/3455/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86" y="4470794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eachprimary.com/images/content/triedandtested/3455/mi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6" b="16805"/>
          <a:stretch/>
        </p:blipFill>
        <p:spPr bwMode="auto">
          <a:xfrm>
            <a:off x="2772486" y="117080"/>
            <a:ext cx="3130076" cy="27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1737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punctuation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Punctuation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marks</a:t>
            </a:r>
            <a:r>
              <a:rPr lang="en-GB" sz="2800" dirty="0" smtClean="0">
                <a:latin typeface="Comic Sans MS" panose="030F0702030302020204" pitchFamily="66" charset="0"/>
              </a:rPr>
              <a:t> are used in sentences to make the meaning clearer.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59473"/>
              </p:ext>
            </p:extLst>
          </p:nvPr>
        </p:nvGraphicFramePr>
        <p:xfrm>
          <a:off x="323528" y="2492896"/>
          <a:ext cx="7911250" cy="3657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62621"/>
                <a:gridCol w="969074"/>
                <a:gridCol w="2966719"/>
                <a:gridCol w="912836"/>
              </a:tblGrid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hlinkClick r:id="rId2" action="ppaction://hlinksldjump"/>
                        </a:rPr>
                        <a:t>full-stop </a:t>
                      </a:r>
                      <a:endParaRPr lang="en-GB" sz="24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 smtClean="0">
                          <a:latin typeface="SassoonPrimaryInfant" pitchFamily="2" charset="0"/>
                        </a:rPr>
                        <a:t>.</a:t>
                      </a:r>
                      <a:endParaRPr lang="en-GB" sz="2400" b="1" i="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5B8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 smtClean="0">
                          <a:latin typeface="Comic Sans MS" panose="030F0702030302020204" pitchFamily="66" charset="0"/>
                          <a:hlinkClick r:id="rId3" action="ppaction://hlinksldjump"/>
                        </a:rPr>
                        <a:t>semi-colon</a:t>
                      </a:r>
                      <a:endParaRPr lang="en-GB" sz="2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SassoonPrimaryInfant" pitchFamily="2" charset="0"/>
                        </a:rPr>
                        <a:t>;</a:t>
                      </a:r>
                      <a:endParaRPr lang="en-GB" sz="2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hlinkClick r:id="rId4" action="ppaction://hlinksldjump"/>
                        </a:rPr>
                        <a:t>capital letters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 smtClean="0">
                          <a:latin typeface="SassoonPrimaryInfant" pitchFamily="2" charset="0"/>
                        </a:rPr>
                        <a:t>ABC</a:t>
                      </a:r>
                      <a:endParaRPr lang="en-GB" sz="2400" b="1" i="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5B8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 smtClean="0">
                          <a:latin typeface="Comic Sans MS" panose="030F0702030302020204" pitchFamily="66" charset="0"/>
                          <a:hlinkClick r:id="rId5" action="ppaction://hlinksldjump"/>
                        </a:rPr>
                        <a:t>dash</a:t>
                      </a:r>
                      <a:endParaRPr lang="en-GB" sz="2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SassoonPrimaryInfant" pitchFamily="2" charset="0"/>
                        </a:rPr>
                        <a:t>-</a:t>
                      </a:r>
                      <a:endParaRPr lang="en-GB" sz="2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hlinkClick r:id="" action="ppaction://noaction"/>
                        </a:rPr>
                        <a:t>question marks </a:t>
                      </a:r>
                      <a:endParaRPr lang="en-GB" sz="2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 smtClean="0">
                          <a:latin typeface="SassoonPrimaryInfant" pitchFamily="2" charset="0"/>
                        </a:rPr>
                        <a:t>?</a:t>
                      </a:r>
                      <a:endParaRPr lang="en-GB" sz="2400" b="1" i="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5B8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 smtClean="0">
                          <a:latin typeface="Comic Sans MS" panose="030F0702030302020204" pitchFamily="66" charset="0"/>
                          <a:hlinkClick r:id="rId6" action="ppaction://hlinksldjump"/>
                        </a:rPr>
                        <a:t>brackets</a:t>
                      </a:r>
                      <a:endParaRPr lang="en-GB" sz="2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SassoonPrimaryInfant" pitchFamily="2" charset="0"/>
                        </a:rPr>
                        <a:t>(  )</a:t>
                      </a:r>
                      <a:endParaRPr lang="en-GB" sz="2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hlinkClick r:id="rId7" action="ppaction://hlinksldjump"/>
                        </a:rPr>
                        <a:t>exclamation marks</a:t>
                      </a:r>
                      <a:endParaRPr lang="en-GB" sz="2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 smtClean="0">
                          <a:latin typeface="SassoonPrimaryInfant" pitchFamily="2" charset="0"/>
                        </a:rPr>
                        <a:t>!</a:t>
                      </a:r>
                      <a:endParaRPr lang="en-GB" sz="2400" b="1" i="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5B8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latin typeface="Comic Sans MS" panose="030F0702030302020204" pitchFamily="66" charset="0"/>
                          <a:hlinkClick r:id="rId2" action="ppaction://hlinksldjump"/>
                        </a:rPr>
                        <a:t>ellipsis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SassoonPrimaryInfant" pitchFamily="2" charset="0"/>
                        </a:rPr>
                        <a:t>…</a:t>
                      </a:r>
                      <a:endParaRPr lang="en-GB" sz="2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  <a:hlinkClick r:id="rId8" action="ppaction://hlinksldjump"/>
                        </a:rPr>
                        <a:t>comma</a:t>
                      </a:r>
                      <a:endParaRPr lang="en-GB" sz="2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 smtClean="0">
                          <a:latin typeface="SassoonPrimaryInfant" pitchFamily="2" charset="0"/>
                        </a:rPr>
                        <a:t>,</a:t>
                      </a:r>
                      <a:endParaRPr lang="en-GB" sz="2400" b="1" i="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latin typeface="Comic Sans MS" panose="030F0702030302020204" pitchFamily="66" charset="0"/>
                          <a:hlinkClick r:id="" action="ppaction://noaction"/>
                        </a:rPr>
                        <a:t>hyphen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SassoonPrimaryInfant" pitchFamily="2" charset="0"/>
                        </a:rPr>
                        <a:t>-</a:t>
                      </a:r>
                      <a:endParaRPr lang="en-GB" sz="2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latin typeface="Comic Sans MS" panose="030F0702030302020204" pitchFamily="66" charset="0"/>
                          <a:hlinkClick r:id="rId9" action="ppaction://hlinksldjump"/>
                        </a:rPr>
                        <a:t>apostrophe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 smtClean="0">
                          <a:latin typeface="SassoonPrimaryInfant" pitchFamily="2" charset="0"/>
                        </a:rPr>
                        <a:t>’</a:t>
                      </a:r>
                      <a:endParaRPr lang="en-GB" sz="2400" b="1" i="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latin typeface="Comic Sans MS" panose="030F0702030302020204" pitchFamily="66" charset="0"/>
                          <a:hlinkClick r:id="rId8" action="ppaction://hlinksldjump"/>
                        </a:rPr>
                        <a:t>bullet points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 smtClean="0">
                          <a:latin typeface="SassoonPrimaryInfant" pitchFamily="2" charset="0"/>
                        </a:rPr>
                        <a:t> </a:t>
                      </a:r>
                      <a:endParaRPr lang="en-GB" sz="24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  <a:hlinkClick r:id="" action="ppaction://noaction"/>
                        </a:rPr>
                        <a:t>speech marks</a:t>
                      </a:r>
                      <a:endParaRPr lang="en-GB" sz="2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 smtClean="0">
                          <a:latin typeface="SassoonPrimaryInfant" pitchFamily="2" charset="0"/>
                        </a:rPr>
                        <a:t>“  ”</a:t>
                      </a:r>
                      <a:endParaRPr lang="en-GB" sz="2400" b="1" i="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finger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SassoonPrimaryInfan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 smtClean="0">
                          <a:latin typeface="Comic Sans MS" panose="030F0702030302020204" pitchFamily="66" charset="0"/>
                          <a:hlinkClick r:id="rId10" action="ppaction://hlinksldjump"/>
                        </a:rPr>
                        <a:t>colon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dirty="0" smtClean="0">
                          <a:latin typeface="SassoonPrimaryInfant" pitchFamily="2" charset="0"/>
                        </a:rPr>
                        <a:t>: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SassoonPrimaryInfa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11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Y1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46577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890447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semi-colon </a:t>
            </a:r>
            <a:r>
              <a:rPr lang="en-GB" sz="2800" dirty="0" smtClean="0">
                <a:latin typeface="Comic Sans MS" panose="030F0702030302020204" pitchFamily="66" charset="0"/>
              </a:rPr>
              <a:t>is a </a:t>
            </a:r>
            <a:r>
              <a:rPr lang="en-GB" sz="2800" dirty="0" smtClean="0">
                <a:latin typeface="Comic Sans MS" panose="030F0702030302020204" pitchFamily="66" charset="0"/>
                <a:hlinkClick r:id="rId2" action="ppaction://hlinksldjump"/>
              </a:rPr>
              <a:t>punctuation </a:t>
            </a:r>
            <a:r>
              <a:rPr lang="en-GB" sz="2800" dirty="0" smtClean="0">
                <a:latin typeface="Comic Sans MS" panose="030F0702030302020204" pitchFamily="66" charset="0"/>
              </a:rPr>
              <a:t>mark, made up of a dot above a comma.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semi-colon </a:t>
            </a:r>
            <a:r>
              <a:rPr lang="en-GB" sz="2800" dirty="0" smtClean="0">
                <a:latin typeface="Comic Sans MS" panose="030F0702030302020204" pitchFamily="66" charset="0"/>
              </a:rPr>
              <a:t>can be used to show a break in sentence.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If used as a break, 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semi-colon</a:t>
            </a:r>
            <a:r>
              <a:rPr lang="en-GB" sz="2800" dirty="0" smtClean="0">
                <a:latin typeface="Comic Sans MS" panose="030F0702030302020204" pitchFamily="66" charset="0"/>
              </a:rPr>
              <a:t> gives a ‘longer’ break than a </a:t>
            </a:r>
            <a:r>
              <a:rPr lang="en-GB" sz="2800" dirty="0" smtClean="0">
                <a:latin typeface="Comic Sans MS" panose="030F0702030302020204" pitchFamily="66" charset="0"/>
                <a:hlinkClick r:id="rId3" action="ppaction://hlinksldjump"/>
              </a:rPr>
              <a:t>comma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The girl had never been so terrified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;</a:t>
            </a:r>
            <a:r>
              <a:rPr lang="en-GB" b="1" dirty="0" smtClean="0">
                <a:latin typeface="Comic Sans MS" panose="030F0702030302020204" pitchFamily="66" charset="0"/>
              </a:rPr>
              <a:t> she backed away but there was nowhere to hide.</a:t>
            </a: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The film was great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;</a:t>
            </a:r>
            <a:r>
              <a:rPr lang="en-GB" b="1" dirty="0" smtClean="0">
                <a:latin typeface="Comic Sans MS" panose="030F0702030302020204" pitchFamily="66" charset="0"/>
              </a:rPr>
              <a:t> I had a great time.</a:t>
            </a:r>
            <a:endParaRPr lang="en-GB" sz="2800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33CC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semi-colon (</a:t>
            </a:r>
            <a:r>
              <a:rPr lang="en-GB" sz="8800" dirty="0">
                <a:latin typeface="SassoonCRInfantMedium" panose="00000500000000000000" pitchFamily="2" charset="0"/>
              </a:rPr>
              <a:t>;</a:t>
            </a:r>
            <a:r>
              <a:rPr lang="en-GB" sz="8800" dirty="0" smtClean="0">
                <a:latin typeface="Comic Sans MS" panose="030F0702030302020204" pitchFamily="66" charset="0"/>
              </a:rPr>
              <a:t>)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33CC"/>
                </a:solidFill>
                <a:effectLst>
                  <a:reflection blurRad="12700" stA="50000" endPos="50000" dist="5000" dir="5400000" sy="-100000" rotWithShape="0"/>
                </a:effectLst>
              </a:rPr>
              <a:t>Y6</a:t>
            </a:r>
            <a:endParaRPr lang="en-US" sz="4000" b="1" cap="all" spc="0" dirty="0">
              <a:ln w="0"/>
              <a:solidFill>
                <a:srgbClr val="FF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7139160" y="6021288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</a:t>
            </a:r>
            <a:endParaRPr lang="en-US" sz="4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45273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72382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sentence</a:t>
            </a:r>
            <a:r>
              <a:rPr lang="en-GB" sz="2800" dirty="0" smtClean="0">
                <a:latin typeface="Comic Sans MS" panose="030F0702030302020204" pitchFamily="66" charset="0"/>
              </a:rPr>
              <a:t> is a group of words with a </a:t>
            </a:r>
            <a:r>
              <a:rPr lang="en-GB" sz="2800" dirty="0">
                <a:latin typeface="Comic Sans MS" panose="030F0702030302020204" pitchFamily="66" charset="0"/>
              </a:rPr>
              <a:t>v</a:t>
            </a:r>
            <a:r>
              <a:rPr lang="en-GB" sz="2800" dirty="0" smtClean="0">
                <a:latin typeface="Comic Sans MS" panose="030F0702030302020204" pitchFamily="66" charset="0"/>
              </a:rPr>
              <a:t>erb.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All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sentences</a:t>
            </a:r>
            <a:r>
              <a:rPr lang="en-GB" sz="2800" dirty="0" smtClean="0">
                <a:latin typeface="Comic Sans MS" panose="030F0702030302020204" pitchFamily="66" charset="0"/>
              </a:rPr>
              <a:t> must make sense.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All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sentences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begin with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  <a:hlinkClick r:id="rId2" action="ppaction://hlinksldjump"/>
              </a:rPr>
              <a:t>capital letter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sentence</a:t>
            </a:r>
            <a:r>
              <a:rPr lang="en-GB" sz="2800" dirty="0">
                <a:latin typeface="Comic Sans MS" panose="030F0702030302020204" pitchFamily="66" charset="0"/>
              </a:rPr>
              <a:t> can be a statement, a </a:t>
            </a:r>
            <a:r>
              <a:rPr lang="en-GB" sz="2800" dirty="0">
                <a:latin typeface="Comic Sans MS" panose="030F0702030302020204" pitchFamily="66" charset="0"/>
                <a:hlinkClick r:id="" action="ppaction://noaction"/>
              </a:rPr>
              <a:t>question</a:t>
            </a:r>
            <a:r>
              <a:rPr lang="en-GB" sz="2800" dirty="0">
                <a:latin typeface="Comic Sans MS" panose="030F0702030302020204" pitchFamily="66" charset="0"/>
              </a:rPr>
              <a:t>, a </a:t>
            </a:r>
            <a:r>
              <a:rPr lang="en-GB" sz="2800" dirty="0">
                <a:latin typeface="Comic Sans MS" panose="030F0702030302020204" pitchFamily="66" charset="0"/>
                <a:hlinkClick r:id="rId3" action="ppaction://hlinksldjump"/>
              </a:rPr>
              <a:t>command </a:t>
            </a:r>
            <a:r>
              <a:rPr lang="en-GB" sz="2800" dirty="0">
                <a:latin typeface="Comic Sans MS" panose="030F0702030302020204" pitchFamily="66" charset="0"/>
              </a:rPr>
              <a:t>or an </a:t>
            </a:r>
            <a:r>
              <a:rPr lang="en-GB" sz="2800" dirty="0">
                <a:latin typeface="Comic Sans MS" panose="030F0702030302020204" pitchFamily="66" charset="0"/>
                <a:hlinkClick r:id="rId4" action="ppaction://hlinksldjump"/>
              </a:rPr>
              <a:t>exclamation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sentence </a:t>
            </a:r>
            <a:r>
              <a:rPr lang="en-GB" sz="2800" dirty="0">
                <a:latin typeface="Comic Sans MS" panose="030F0702030302020204" pitchFamily="66" charset="0"/>
              </a:rPr>
              <a:t>ends with 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  <a:hlinkClick r:id="rId5" action="ppaction://hlinksldjump"/>
              </a:rPr>
              <a:t>full-stop</a:t>
            </a:r>
            <a:r>
              <a:rPr lang="en-GB" sz="2800" dirty="0">
                <a:latin typeface="Comic Sans MS" panose="030F0702030302020204" pitchFamily="66" charset="0"/>
              </a:rPr>
              <a:t>, 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  <a:hlinkClick r:id="" action="ppaction://noaction"/>
              </a:rPr>
              <a:t>question mark </a:t>
            </a:r>
            <a:r>
              <a:rPr lang="en-GB" sz="2800" dirty="0">
                <a:latin typeface="Comic Sans MS" panose="030F0702030302020204" pitchFamily="66" charset="0"/>
              </a:rPr>
              <a:t>or an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  <a:hlinkClick r:id="rId6" action="ppaction://hlinksldjump"/>
              </a:rPr>
              <a:t>exclamation mark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sz="3800" dirty="0" smtClean="0">
                <a:latin typeface="Comic Sans MS" panose="030F0702030302020204" pitchFamily="66" charset="0"/>
              </a:rPr>
              <a:t>	</a:t>
            </a:r>
            <a:r>
              <a:rPr lang="en-GB" sz="3500" b="1" i="1" dirty="0" smtClean="0">
                <a:latin typeface="Comic Sans MS" panose="030F0702030302020204" pitchFamily="66" charset="0"/>
              </a:rPr>
              <a:t>It is very sunny today.</a:t>
            </a:r>
          </a:p>
          <a:p>
            <a:pPr marL="0" indent="0">
              <a:buNone/>
            </a:pPr>
            <a:r>
              <a:rPr lang="en-GB" sz="3500" b="1" i="1" dirty="0" smtClean="0">
                <a:latin typeface="Comic Sans MS" panose="030F0702030302020204" pitchFamily="66" charset="0"/>
              </a:rPr>
              <a:t>	When are you coming to tea?</a:t>
            </a:r>
          </a:p>
          <a:p>
            <a:pPr marL="0" indent="0">
              <a:buNone/>
            </a:pPr>
            <a:r>
              <a:rPr lang="en-GB" sz="3500" b="1" i="1" dirty="0" smtClean="0">
                <a:latin typeface="Comic Sans MS" panose="030F0702030302020204" pitchFamily="66" charset="0"/>
              </a:rPr>
              <a:t>	Shut that door!</a:t>
            </a:r>
          </a:p>
          <a:p>
            <a:pPr marL="0" indent="0">
              <a:buNone/>
            </a:pPr>
            <a:endParaRPr lang="en-GB" sz="3500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000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sentence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>
            <a:hlinkClick r:id="rId7" action="ppaction://hlinksldjump" tooltip="more sentences"/>
          </p:cNvPr>
          <p:cNvSpPr/>
          <p:nvPr/>
        </p:nvSpPr>
        <p:spPr>
          <a:xfrm>
            <a:off x="7668344" y="4833156"/>
            <a:ext cx="1264761" cy="576064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Y1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62529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4056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Sentences</a:t>
            </a:r>
            <a:r>
              <a:rPr lang="en-GB" sz="3000" dirty="0" smtClean="0">
                <a:latin typeface="Comic Sans MS" panose="030F0702030302020204" pitchFamily="66" charset="0"/>
              </a:rPr>
              <a:t> can be </a:t>
            </a:r>
            <a:r>
              <a:rPr lang="en-GB" sz="3000" b="1" dirty="0" smtClean="0">
                <a:latin typeface="Comic Sans MS" panose="030F0702030302020204" pitchFamily="66" charset="0"/>
              </a:rPr>
              <a:t>simple</a:t>
            </a:r>
            <a:r>
              <a:rPr lang="en-GB" sz="3000" dirty="0" smtClean="0">
                <a:latin typeface="Comic Sans MS" panose="030F0702030302020204" pitchFamily="66" charset="0"/>
              </a:rPr>
              <a:t> [one clause].</a:t>
            </a:r>
          </a:p>
          <a:p>
            <a:pPr marL="0" indent="0">
              <a:buNone/>
            </a:pPr>
            <a:r>
              <a:rPr lang="en-GB" sz="3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GB" sz="33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There is a dog next door.</a:t>
            </a:r>
          </a:p>
          <a:p>
            <a:r>
              <a:rPr lang="en-GB" sz="3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Sentences</a:t>
            </a:r>
            <a:r>
              <a:rPr lang="en-GB" sz="3000" dirty="0" smtClean="0">
                <a:latin typeface="Comic Sans MS" panose="030F0702030302020204" pitchFamily="66" charset="0"/>
              </a:rPr>
              <a:t> can be </a:t>
            </a:r>
            <a:r>
              <a:rPr lang="en-GB" sz="3000" b="1" dirty="0" smtClean="0">
                <a:latin typeface="Comic Sans MS" panose="030F0702030302020204" pitchFamily="66" charset="0"/>
              </a:rPr>
              <a:t>compound</a:t>
            </a:r>
            <a:r>
              <a:rPr lang="en-GB" sz="3000" dirty="0" smtClean="0">
                <a:latin typeface="Comic Sans MS" panose="030F0702030302020204" pitchFamily="66" charset="0"/>
              </a:rPr>
              <a:t> [2 clauses linked together with a conjunction].</a:t>
            </a:r>
          </a:p>
          <a:p>
            <a:pPr marL="0" indent="0">
              <a:buNone/>
            </a:pPr>
            <a:r>
              <a:rPr lang="en-GB" sz="3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GB" sz="33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The ginger cat was sitting on the wall   </a:t>
            </a:r>
            <a:r>
              <a:rPr lang="en-GB" sz="3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GB" sz="3300" b="1" u="sng" dirty="0" smtClean="0">
                <a:latin typeface="Comic Sans MS" panose="030F0702030302020204" pitchFamily="66" charset="0"/>
              </a:rPr>
              <a:t>and</a:t>
            </a:r>
            <a:r>
              <a:rPr lang="en-GB" sz="3300" b="1" dirty="0" smtClean="0">
                <a:latin typeface="Comic Sans MS" panose="030F0702030302020204" pitchFamily="66" charset="0"/>
              </a:rPr>
              <a:t> </a:t>
            </a:r>
            <a:r>
              <a:rPr lang="en-GB" sz="33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it jumped onto a rat.</a:t>
            </a:r>
          </a:p>
          <a:p>
            <a:r>
              <a:rPr lang="en-GB" sz="3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Sentences</a:t>
            </a:r>
            <a:r>
              <a:rPr lang="en-GB" sz="3000" dirty="0" smtClean="0">
                <a:latin typeface="Comic Sans MS" panose="030F0702030302020204" pitchFamily="66" charset="0"/>
              </a:rPr>
              <a:t> </a:t>
            </a:r>
            <a:r>
              <a:rPr lang="en-GB" sz="3000" dirty="0">
                <a:latin typeface="Comic Sans MS" panose="030F0702030302020204" pitchFamily="66" charset="0"/>
              </a:rPr>
              <a:t>can </a:t>
            </a:r>
            <a:r>
              <a:rPr lang="en-GB" sz="3000" dirty="0" smtClean="0">
                <a:latin typeface="Comic Sans MS" panose="030F0702030302020204" pitchFamily="66" charset="0"/>
              </a:rPr>
              <a:t>be </a:t>
            </a:r>
            <a:r>
              <a:rPr lang="en-GB" sz="3000" b="1" dirty="0" smtClean="0">
                <a:latin typeface="Comic Sans MS" panose="030F0702030302020204" pitchFamily="66" charset="0"/>
              </a:rPr>
              <a:t>complex</a:t>
            </a:r>
            <a:r>
              <a:rPr lang="en-GB" sz="3000" dirty="0" smtClean="0">
                <a:latin typeface="Comic Sans MS" panose="030F0702030302020204" pitchFamily="66" charset="0"/>
              </a:rPr>
              <a:t> [a main clause, a conjunction, and a subordinate clause].</a:t>
            </a:r>
          </a:p>
          <a:p>
            <a:pPr marL="0" indent="0">
              <a:buNone/>
            </a:pPr>
            <a:r>
              <a:rPr lang="en-GB" sz="3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GB" sz="33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The postman, who was coming down the 	path, delivered my birthday present.</a:t>
            </a:r>
          </a:p>
          <a:p>
            <a:pPr marL="0" indent="0">
              <a:buNone/>
            </a:pPr>
            <a:endParaRPr lang="en-GB" sz="3800" i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000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sentence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Y1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17453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92488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Singular </a:t>
            </a:r>
            <a:r>
              <a:rPr lang="en-GB" sz="2800" dirty="0" smtClean="0">
                <a:latin typeface="Comic Sans MS" panose="030F0702030302020204" pitchFamily="66" charset="0"/>
              </a:rPr>
              <a:t>means </a:t>
            </a:r>
            <a:r>
              <a:rPr lang="en-GB" sz="2800" i="1" dirty="0" smtClean="0">
                <a:latin typeface="Comic Sans MS" panose="030F0702030302020204" pitchFamily="66" charset="0"/>
              </a:rPr>
              <a:t>only one.</a:t>
            </a:r>
          </a:p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Plural</a:t>
            </a:r>
            <a:r>
              <a:rPr lang="en-GB" sz="2800" dirty="0">
                <a:latin typeface="Comic Sans MS" panose="030F0702030302020204" pitchFamily="66" charset="0"/>
              </a:rPr>
              <a:t> means </a:t>
            </a:r>
            <a:r>
              <a:rPr lang="en-GB" sz="2800" i="1" dirty="0" smtClean="0">
                <a:latin typeface="Comic Sans MS" panose="030F0702030302020204" pitchFamily="66" charset="0"/>
              </a:rPr>
              <a:t>more then one.</a:t>
            </a:r>
          </a:p>
          <a:p>
            <a:pPr marL="0" indent="0">
              <a:buNone/>
            </a:pPr>
            <a:r>
              <a:rPr lang="en-GB" sz="2800" b="1" i="1" dirty="0" smtClean="0">
                <a:latin typeface="Comic Sans MS" panose="030F0702030302020204" pitchFamily="66" charset="0"/>
              </a:rPr>
              <a:t>		</a:t>
            </a:r>
            <a:r>
              <a:rPr lang="en-GB" sz="2800" b="1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singular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			</a:t>
            </a:r>
            <a:r>
              <a:rPr lang="en-GB" sz="2800" b="1" u="sng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plural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2800" i="1" dirty="0">
                <a:latin typeface="Comic Sans MS" panose="030F0702030302020204" pitchFamily="66" charset="0"/>
              </a:rPr>
              <a:t>	</a:t>
            </a:r>
            <a:r>
              <a:rPr lang="en-GB" sz="2800" i="1" dirty="0" smtClean="0">
                <a:latin typeface="Comic Sans MS" panose="030F0702030302020204" pitchFamily="66" charset="0"/>
              </a:rPr>
              <a:t>	a cat				two cat</a:t>
            </a:r>
            <a:r>
              <a:rPr lang="en-GB" sz="2800" i="1" u="sng" dirty="0" smtClean="0">
                <a:latin typeface="Comic Sans MS" panose="030F0702030302020204" pitchFamily="66" charset="0"/>
              </a:rPr>
              <a:t>s</a:t>
            </a:r>
          </a:p>
          <a:p>
            <a:pPr marL="0" indent="0">
              <a:buNone/>
            </a:pPr>
            <a:r>
              <a:rPr lang="en-GB" sz="2800" i="1" dirty="0">
                <a:latin typeface="Comic Sans MS" panose="030F0702030302020204" pitchFamily="66" charset="0"/>
              </a:rPr>
              <a:t>	</a:t>
            </a:r>
            <a:r>
              <a:rPr lang="en-GB" sz="2800" i="1" dirty="0" smtClean="0">
                <a:latin typeface="Comic Sans MS" panose="030F0702030302020204" pitchFamily="66" charset="0"/>
              </a:rPr>
              <a:t>	one year			6 year</a:t>
            </a:r>
            <a:r>
              <a:rPr lang="en-GB" sz="2800" i="1" u="sng" dirty="0" smtClean="0">
                <a:latin typeface="Comic Sans MS" panose="030F0702030302020204" pitchFamily="66" charset="0"/>
              </a:rPr>
              <a:t>s</a:t>
            </a:r>
          </a:p>
          <a:p>
            <a:pPr marL="0" indent="0">
              <a:buNone/>
            </a:pPr>
            <a:r>
              <a:rPr lang="en-GB" sz="2800" i="1" dirty="0">
                <a:latin typeface="Comic Sans MS" panose="030F0702030302020204" pitchFamily="66" charset="0"/>
              </a:rPr>
              <a:t>	</a:t>
            </a:r>
            <a:r>
              <a:rPr lang="en-GB" sz="2800" i="1" dirty="0" smtClean="0">
                <a:latin typeface="Comic Sans MS" panose="030F0702030302020204" pitchFamily="66" charset="0"/>
              </a:rPr>
              <a:t>	the bus			those bus</a:t>
            </a:r>
            <a:r>
              <a:rPr lang="en-GB" sz="2800" i="1" u="sng" dirty="0" smtClean="0">
                <a:latin typeface="Comic Sans MS" panose="030F0702030302020204" pitchFamily="66" charset="0"/>
              </a:rPr>
              <a:t>es</a:t>
            </a:r>
          </a:p>
          <a:p>
            <a:pPr marL="0" indent="0">
              <a:buNone/>
            </a:pPr>
            <a:r>
              <a:rPr lang="en-GB" sz="2800" i="1" dirty="0" smtClean="0">
                <a:latin typeface="Comic Sans MS" panose="030F0702030302020204" pitchFamily="66" charset="0"/>
              </a:rPr>
              <a:t>		a box			</a:t>
            </a:r>
            <a:r>
              <a:rPr lang="en-GB" sz="2800" i="1" dirty="0">
                <a:latin typeface="Comic Sans MS" panose="030F0702030302020204" pitchFamily="66" charset="0"/>
              </a:rPr>
              <a:t>	</a:t>
            </a:r>
            <a:r>
              <a:rPr lang="en-GB" sz="2800" i="1" dirty="0" smtClean="0">
                <a:latin typeface="Comic Sans MS" panose="030F0702030302020204" pitchFamily="66" charset="0"/>
              </a:rPr>
              <a:t>ten box</a:t>
            </a:r>
            <a:r>
              <a:rPr lang="en-GB" sz="2800" i="1" u="sng" dirty="0" smtClean="0">
                <a:latin typeface="Comic Sans MS" panose="030F0702030302020204" pitchFamily="66" charset="0"/>
              </a:rPr>
              <a:t>es</a:t>
            </a:r>
          </a:p>
          <a:p>
            <a:pPr marL="0" indent="0">
              <a:buNone/>
            </a:pPr>
            <a:r>
              <a:rPr lang="en-GB" sz="2800" i="1" dirty="0">
                <a:latin typeface="Comic Sans MS" panose="030F0702030302020204" pitchFamily="66" charset="0"/>
              </a:rPr>
              <a:t>	</a:t>
            </a:r>
            <a:r>
              <a:rPr lang="en-GB" sz="2800" i="1" dirty="0" smtClean="0">
                <a:latin typeface="Comic Sans MS" panose="030F0702030302020204" pitchFamily="66" charset="0"/>
              </a:rPr>
              <a:t>	my baby			my bab</a:t>
            </a:r>
            <a:r>
              <a:rPr lang="en-GB" sz="2800" i="1" u="sng" dirty="0" smtClean="0">
                <a:latin typeface="Comic Sans MS" panose="030F0702030302020204" pitchFamily="66" charset="0"/>
              </a:rPr>
              <a:t>ies</a:t>
            </a:r>
          </a:p>
          <a:p>
            <a:pPr marL="0" indent="0">
              <a:buNone/>
            </a:pPr>
            <a:r>
              <a:rPr lang="en-GB" sz="2800" i="1" dirty="0" smtClean="0">
                <a:latin typeface="Comic Sans MS" panose="030F0702030302020204" pitchFamily="66" charset="0"/>
              </a:rPr>
              <a:t>		our family			their famil</a:t>
            </a:r>
            <a:r>
              <a:rPr lang="en-GB" sz="2800" i="1" u="sng" dirty="0" smtClean="0">
                <a:latin typeface="Comic Sans MS" panose="030F0702030302020204" pitchFamily="66" charset="0"/>
              </a:rPr>
              <a:t>ies</a:t>
            </a:r>
            <a:endParaRPr lang="en-GB" sz="2800" i="1" u="sng" dirty="0">
              <a:latin typeface="Comic Sans MS" panose="030F0702030302020204" pitchFamily="66" charset="0"/>
            </a:endParaRPr>
          </a:p>
          <a:p>
            <a:endParaRPr lang="en-GB" sz="2800" i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000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singular/plural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Y1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81800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712968" cy="5040561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Statements </a:t>
            </a:r>
            <a:r>
              <a:rPr lang="en-GB" sz="2800" dirty="0" smtClean="0">
                <a:latin typeface="Comic Sans MS" panose="030F0702030302020204" pitchFamily="66" charset="0"/>
              </a:rPr>
              <a:t>are simple </a:t>
            </a:r>
            <a:r>
              <a:rPr lang="en-GB" sz="2800" dirty="0" smtClean="0">
                <a:latin typeface="Comic Sans MS" panose="030F0702030302020204" pitchFamily="66" charset="0"/>
                <a:hlinkClick r:id="rId2" action="ppaction://hlinksldjump"/>
              </a:rPr>
              <a:t>sentences</a:t>
            </a:r>
            <a:r>
              <a:rPr lang="en-GB" sz="28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Statements </a:t>
            </a:r>
            <a:r>
              <a:rPr lang="en-GB" sz="2800" dirty="0" smtClean="0">
                <a:latin typeface="Comic Sans MS" panose="030F0702030302020204" pitchFamily="66" charset="0"/>
              </a:rPr>
              <a:t>begin with a </a:t>
            </a:r>
            <a:r>
              <a:rPr lang="en-GB" sz="2800" dirty="0" smtClean="0">
                <a:latin typeface="Comic Sans MS" panose="030F0702030302020204" pitchFamily="66" charset="0"/>
                <a:hlinkClick r:id="rId3" action="ppaction://hlinksldjump"/>
              </a:rPr>
              <a:t>capital letter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Statements </a:t>
            </a:r>
            <a:r>
              <a:rPr lang="en-GB" sz="2800" dirty="0" smtClean="0">
                <a:latin typeface="Comic Sans MS" panose="030F0702030302020204" pitchFamily="66" charset="0"/>
              </a:rPr>
              <a:t>end with a </a:t>
            </a:r>
            <a:r>
              <a:rPr lang="en-GB" sz="2800" dirty="0" smtClean="0">
                <a:latin typeface="Comic Sans MS" panose="030F0702030302020204" pitchFamily="66" charset="0"/>
                <a:hlinkClick r:id="rId4" action="ppaction://hlinksldjump"/>
              </a:rPr>
              <a:t>full stop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The cat was sitting on the wall.</a:t>
            </a:r>
            <a:endParaRPr lang="en-GB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My tummy is rumbling.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It is nearly bedtime.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Goldilocks knocked on the yellow door.</a:t>
            </a:r>
            <a:r>
              <a:rPr lang="en-GB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1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statement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Y2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89917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752528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subject </a:t>
            </a:r>
            <a:r>
              <a:rPr lang="en-GB" sz="2800" dirty="0" smtClean="0">
                <a:latin typeface="Comic Sans MS" panose="030F0702030302020204" pitchFamily="66" charset="0"/>
              </a:rPr>
              <a:t>of a </a:t>
            </a:r>
            <a:r>
              <a:rPr lang="en-GB" sz="2800" dirty="0" smtClean="0">
                <a:latin typeface="Comic Sans MS" panose="030F0702030302020204" pitchFamily="66" charset="0"/>
                <a:hlinkClick r:id="" action="ppaction://noaction"/>
              </a:rPr>
              <a:t>verb </a:t>
            </a:r>
            <a:r>
              <a:rPr lang="en-GB" sz="2800" dirty="0" smtClean="0">
                <a:latin typeface="Comic Sans MS" panose="030F0702030302020204" pitchFamily="66" charset="0"/>
              </a:rPr>
              <a:t>is normally the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  <a:hlinkClick r:id="" action="ppaction://noaction"/>
              </a:rPr>
              <a:t>noun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,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  <a:hlinkClick r:id="rId2" action="ppaction://hlinksldjump"/>
              </a:rPr>
              <a:t>noun phrase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, </a:t>
            </a:r>
            <a:r>
              <a:rPr lang="en-GB" sz="2800" dirty="0" smtClean="0">
                <a:latin typeface="Comic Sans MS" panose="030F0702030302020204" pitchFamily="66" charset="0"/>
              </a:rPr>
              <a:t>or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  <a:hlinkClick r:id="rId3" action="ppaction://hlinksldjump"/>
              </a:rPr>
              <a:t>pronoun </a:t>
            </a:r>
            <a:r>
              <a:rPr lang="en-GB" sz="2800" dirty="0" smtClean="0">
                <a:latin typeface="Comic Sans MS" panose="030F0702030302020204" pitchFamily="66" charset="0"/>
              </a:rPr>
              <a:t>that names the </a:t>
            </a:r>
            <a:r>
              <a:rPr lang="en-GB" sz="2800" i="1" dirty="0" smtClean="0">
                <a:latin typeface="Comic Sans MS" panose="030F0702030302020204" pitchFamily="66" charset="0"/>
              </a:rPr>
              <a:t>do-</a:t>
            </a:r>
            <a:r>
              <a:rPr lang="en-GB" sz="2800" i="1" dirty="0" err="1" smtClean="0">
                <a:latin typeface="Comic Sans MS" panose="030F0702030302020204" pitchFamily="66" charset="0"/>
              </a:rPr>
              <a:t>er</a:t>
            </a:r>
            <a:r>
              <a:rPr lang="en-GB" sz="2800" dirty="0" smtClean="0">
                <a:latin typeface="Comic Sans MS" panose="030F0702030302020204" pitchFamily="66" charset="0"/>
              </a:rPr>
              <a:t> or </a:t>
            </a:r>
            <a:r>
              <a:rPr lang="en-GB" sz="2800" i="1" dirty="0" smtClean="0">
                <a:latin typeface="Comic Sans MS" panose="030F0702030302020204" pitchFamily="66" charset="0"/>
              </a:rPr>
              <a:t>be-</a:t>
            </a:r>
            <a:r>
              <a:rPr lang="en-GB" sz="2800" i="1" dirty="0" err="1" smtClean="0">
                <a:latin typeface="Comic Sans MS" panose="030F0702030302020204" pitchFamily="66" charset="0"/>
              </a:rPr>
              <a:t>er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The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subject’s </a:t>
            </a:r>
            <a:r>
              <a:rPr lang="en-GB" sz="2800" dirty="0" smtClean="0">
                <a:latin typeface="Comic Sans MS" panose="030F0702030302020204" pitchFamily="66" charset="0"/>
              </a:rPr>
              <a:t>normal position is just before the </a:t>
            </a:r>
            <a:r>
              <a:rPr lang="en-GB" sz="2800" dirty="0" smtClean="0">
                <a:latin typeface="Comic Sans MS" panose="030F0702030302020204" pitchFamily="66" charset="0"/>
                <a:hlinkClick r:id="" action="ppaction://noaction"/>
              </a:rPr>
              <a:t>verb </a:t>
            </a:r>
            <a:r>
              <a:rPr lang="en-GB" sz="2800" dirty="0" smtClean="0">
                <a:latin typeface="Comic Sans MS" panose="030F0702030302020204" pitchFamily="66" charset="0"/>
              </a:rPr>
              <a:t>in a </a:t>
            </a:r>
            <a:r>
              <a:rPr lang="en-GB" sz="2800" dirty="0" smtClean="0">
                <a:latin typeface="Comic Sans MS" panose="030F0702030302020204" pitchFamily="66" charset="0"/>
                <a:hlinkClick r:id="rId4" action="ppaction://hlinksldjump"/>
              </a:rPr>
              <a:t>statement</a:t>
            </a:r>
            <a:r>
              <a:rPr lang="en-GB" sz="28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 algn="ctr">
              <a:buNone/>
            </a:pPr>
            <a:r>
              <a:rPr lang="en-GB" sz="2800" i="1" dirty="0" smtClean="0">
                <a:latin typeface="Comic Sans MS" panose="030F0702030302020204" pitchFamily="66" charset="0"/>
              </a:rPr>
              <a:t>The </a:t>
            </a:r>
            <a:r>
              <a:rPr lang="en-GB" sz="2800" b="1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dog</a:t>
            </a:r>
            <a:r>
              <a:rPr lang="en-GB" sz="2800" i="1" dirty="0" smtClean="0">
                <a:latin typeface="Comic Sans MS" panose="030F0702030302020204" pitchFamily="66" charset="0"/>
              </a:rPr>
              <a:t> </a:t>
            </a:r>
            <a:r>
              <a:rPr lang="en-GB" sz="2800" i="1" u="sng" dirty="0" smtClean="0">
                <a:latin typeface="Comic Sans MS" panose="030F0702030302020204" pitchFamily="66" charset="0"/>
              </a:rPr>
              <a:t>escaped</a:t>
            </a:r>
            <a:r>
              <a:rPr lang="en-GB" sz="2800" i="1" dirty="0" smtClean="0">
                <a:latin typeface="Comic Sans MS" panose="030F0702030302020204" pitchFamily="66" charset="0"/>
              </a:rPr>
              <a:t> from the garden.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subject</a:t>
            </a:r>
            <a:r>
              <a:rPr lang="en-GB" sz="2800" dirty="0" smtClean="0">
                <a:latin typeface="Comic Sans MS" panose="030F0702030302020204" pitchFamily="66" charset="0"/>
              </a:rPr>
              <a:t> can be in the first person [I, we], second person [you] or third person [he, she, it, they].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000"/>
          </a:xfrm>
          <a:solidFill>
            <a:srgbClr val="FF33CC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subject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33CC"/>
                </a:solidFill>
                <a:effectLst>
                  <a:reflection blurRad="12700" stA="50000" endPos="50000" dist="5000" dir="5400000" sy="-100000" rotWithShape="0"/>
                </a:effectLst>
              </a:rPr>
              <a:t>Y6</a:t>
            </a:r>
            <a:endParaRPr lang="en-US" sz="4000" b="1" cap="all" spc="0" dirty="0">
              <a:ln w="0"/>
              <a:solidFill>
                <a:srgbClr val="FF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01072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subordinate clause</a:t>
            </a:r>
            <a:r>
              <a:rPr lang="en-GB" sz="2800" dirty="0">
                <a:latin typeface="Comic Sans MS" panose="030F0702030302020204" pitchFamily="66" charset="0"/>
              </a:rPr>
              <a:t> (or </a:t>
            </a:r>
            <a:r>
              <a:rPr lang="en-GB" sz="2800" dirty="0">
                <a:latin typeface="Comic Sans MS" panose="030F0702030302020204" pitchFamily="66" charset="0"/>
                <a:hlinkClick r:id="rId2"/>
              </a:rPr>
              <a:t>dependent clause</a:t>
            </a:r>
            <a:r>
              <a:rPr lang="en-GB" sz="2800" dirty="0">
                <a:latin typeface="Comic Sans MS" panose="030F0702030302020204" pitchFamily="66" charset="0"/>
              </a:rPr>
              <a:t>) </a:t>
            </a:r>
            <a:r>
              <a:rPr lang="en-GB" sz="2800" dirty="0" smtClean="0">
                <a:latin typeface="Comic Sans MS" panose="030F0702030302020204" pitchFamily="66" charset="0"/>
              </a:rPr>
              <a:t>does not make sense on its own.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 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subordinate clause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begins with a subordinating </a:t>
            </a:r>
            <a:r>
              <a:rPr lang="en-GB" sz="2800" dirty="0" smtClean="0">
                <a:latin typeface="Comic Sans MS" panose="030F0702030302020204" pitchFamily="66" charset="0"/>
                <a:hlinkClick r:id="rId3" action="ppaction://hlinksldjump"/>
              </a:rPr>
              <a:t>conjunction</a:t>
            </a:r>
            <a:r>
              <a:rPr lang="en-GB" sz="2800" dirty="0" smtClean="0">
                <a:latin typeface="Comic Sans MS" panose="030F0702030302020204" pitchFamily="66" charset="0"/>
              </a:rPr>
              <a:t>, e.g. when, if, although, because until.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 fished</a:t>
            </a:r>
            <a:r>
              <a:rPr lang="en-GB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until the sun went down.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Although it had stopped raining, </a:t>
            </a:r>
            <a:r>
              <a:rPr lang="en-GB" dirty="0" smtClean="0">
                <a:latin typeface="Comic Sans MS" panose="030F0702030302020204" pitchFamily="66" charset="0"/>
              </a:rPr>
              <a:t>Anne still 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wore her raincoat to walk home.</a:t>
            </a:r>
            <a:endParaRPr lang="en-GB" b="1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520280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subordinate clause</a:t>
            </a:r>
            <a:endParaRPr lang="en-GB" sz="8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Y3</a:t>
            </a:r>
            <a:endParaRPr lang="en-US" sz="40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61216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3"/>
            <a:ext cx="8532439" cy="5301208"/>
          </a:xfrm>
        </p:spPr>
        <p:txBody>
          <a:bodyPr>
            <a:normAutofit fontScale="92500"/>
          </a:bodyPr>
          <a:lstStyle/>
          <a:p>
            <a:r>
              <a:rPr lang="en-GB" sz="3000" dirty="0">
                <a:latin typeface="Comic Sans MS" panose="030F0702030302020204" pitchFamily="66" charset="0"/>
              </a:rPr>
              <a:t>A </a:t>
            </a:r>
            <a:r>
              <a:rPr lang="en-GB" sz="3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suffix</a:t>
            </a:r>
            <a:r>
              <a:rPr lang="en-GB" sz="3000" dirty="0" smtClean="0">
                <a:latin typeface="Comic Sans MS" panose="030F0702030302020204" pitchFamily="66" charset="0"/>
              </a:rPr>
              <a:t> </a:t>
            </a:r>
            <a:r>
              <a:rPr lang="en-GB" sz="3000" dirty="0">
                <a:latin typeface="Comic Sans MS" panose="030F0702030302020204" pitchFamily="66" charset="0"/>
              </a:rPr>
              <a:t>is added at the </a:t>
            </a:r>
            <a:r>
              <a:rPr lang="en-GB" sz="3000" u="sng" dirty="0" smtClean="0">
                <a:uFill>
                  <a:solidFill>
                    <a:srgbClr val="0000CC"/>
                  </a:solidFill>
                </a:uFill>
                <a:latin typeface="Comic Sans MS" panose="030F0702030302020204" pitchFamily="66" charset="0"/>
              </a:rPr>
              <a:t>end </a:t>
            </a:r>
            <a:r>
              <a:rPr lang="en-GB" sz="3000" dirty="0" smtClean="0">
                <a:latin typeface="Comic Sans MS" panose="030F0702030302020204" pitchFamily="66" charset="0"/>
              </a:rPr>
              <a:t>of </a:t>
            </a:r>
            <a:r>
              <a:rPr lang="en-GB" sz="3000" dirty="0">
                <a:latin typeface="Comic Sans MS" panose="030F0702030302020204" pitchFamily="66" charset="0"/>
              </a:rPr>
              <a:t>a </a:t>
            </a:r>
            <a:r>
              <a:rPr lang="en-GB" sz="3000" dirty="0" smtClean="0">
                <a:latin typeface="Comic Sans MS" panose="030F0702030302020204" pitchFamily="66" charset="0"/>
              </a:rPr>
              <a:t>‘root’ or ‘base’ word </a:t>
            </a:r>
            <a:r>
              <a:rPr lang="en-GB" sz="3000" dirty="0">
                <a:latin typeface="Comic Sans MS" panose="030F0702030302020204" pitchFamily="66" charset="0"/>
              </a:rPr>
              <a:t>in order to turn </a:t>
            </a:r>
            <a:r>
              <a:rPr lang="en-GB" sz="3000" dirty="0" smtClean="0">
                <a:latin typeface="Comic Sans MS" panose="030F0702030302020204" pitchFamily="66" charset="0"/>
              </a:rPr>
              <a:t>it </a:t>
            </a:r>
            <a:r>
              <a:rPr lang="en-GB" sz="3000" dirty="0">
                <a:latin typeface="Comic Sans MS" panose="030F0702030302020204" pitchFamily="66" charset="0"/>
              </a:rPr>
              <a:t>into another word. </a:t>
            </a:r>
            <a:endParaRPr lang="en-GB" sz="3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book +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</a:t>
            </a:r>
            <a:r>
              <a:rPr lang="en-GB" sz="2800" dirty="0" smtClean="0">
                <a:latin typeface="Comic Sans MS" panose="030F0702030302020204" pitchFamily="66" charset="0"/>
              </a:rPr>
              <a:t>		=	book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walk + </a:t>
            </a:r>
            <a:r>
              <a:rPr lang="en-GB" sz="28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ed</a:t>
            </a:r>
            <a:r>
              <a:rPr lang="en-GB" sz="2800" dirty="0" smtClean="0">
                <a:latin typeface="Comic Sans MS" panose="030F0702030302020204" pitchFamily="66" charset="0"/>
              </a:rPr>
              <a:t>		=	walk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ed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wash + </a:t>
            </a:r>
            <a:r>
              <a:rPr lang="en-GB" sz="28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ing</a:t>
            </a:r>
            <a:r>
              <a:rPr lang="en-GB" sz="2800" dirty="0" smtClean="0">
                <a:latin typeface="Comic Sans MS" panose="030F0702030302020204" pitchFamily="66" charset="0"/>
              </a:rPr>
              <a:t>		=	wash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ing</a:t>
            </a: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	soft + </a:t>
            </a:r>
            <a:r>
              <a:rPr lang="en-GB" sz="28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er</a:t>
            </a:r>
            <a:r>
              <a:rPr lang="en-GB" sz="2800" dirty="0" smtClean="0">
                <a:latin typeface="Comic Sans MS" panose="030F0702030302020204" pitchFamily="66" charset="0"/>
              </a:rPr>
              <a:t>		=	soft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er</a:t>
            </a:r>
            <a:r>
              <a:rPr lang="en-GB" sz="2800" dirty="0">
                <a:latin typeface="Comic Sans MS" panose="030F0702030302020204" pitchFamily="66" charset="0"/>
              </a:rPr>
              <a:t>	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	length + </a:t>
            </a:r>
            <a:r>
              <a:rPr lang="en-GB" sz="28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en</a:t>
            </a:r>
            <a:r>
              <a:rPr lang="en-GB" sz="2800" dirty="0" smtClean="0">
                <a:latin typeface="Comic Sans MS" panose="030F0702030302020204" pitchFamily="66" charset="0"/>
              </a:rPr>
              <a:t> 		= 	length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en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enjoy + </a:t>
            </a:r>
            <a:r>
              <a:rPr lang="en-GB" sz="28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ment</a:t>
            </a:r>
            <a:r>
              <a:rPr lang="en-GB" sz="2800" dirty="0" smtClean="0">
                <a:latin typeface="Comic Sans MS" panose="030F0702030302020204" pitchFamily="66" charset="0"/>
              </a:rPr>
              <a:t>	=	enjoy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ment</a:t>
            </a: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	good + 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ness</a:t>
            </a:r>
            <a:r>
              <a:rPr lang="en-GB" sz="2800" dirty="0" smtClean="0">
                <a:latin typeface="Comic Sans MS" panose="030F0702030302020204" pitchFamily="66" charset="0"/>
              </a:rPr>
              <a:t> 	=	 good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ness</a:t>
            </a: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	joy + </a:t>
            </a:r>
            <a:r>
              <a:rPr lang="en-GB" sz="28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ful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		</a:t>
            </a:r>
            <a:r>
              <a:rPr lang="en-GB" sz="2800" dirty="0" smtClean="0">
                <a:latin typeface="Comic Sans MS" panose="030F0702030302020204" pitchFamily="66" charset="0"/>
              </a:rPr>
              <a:t>=	joy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ful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quiet + </a:t>
            </a:r>
            <a:r>
              <a:rPr lang="en-GB" sz="28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ly</a:t>
            </a:r>
            <a:r>
              <a:rPr lang="en-GB" sz="2800" dirty="0" smtClean="0">
                <a:latin typeface="Comic Sans MS" panose="030F0702030302020204" pitchFamily="66" charset="0"/>
              </a:rPr>
              <a:t>		= 	quiet</a:t>
            </a:r>
            <a:r>
              <a:rPr lang="en-GB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anose="030F0702030302020204" pitchFamily="66" charset="0"/>
              </a:rPr>
              <a:t>suffix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596336" y="6021288"/>
            <a:ext cx="710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Y2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06510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1" y="476672"/>
            <a:ext cx="6098937" cy="20882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It uses characters from the ‘Spelling Zone’ to teach the spelling rules:</a:t>
            </a:r>
            <a:br>
              <a:rPr lang="en-GB" dirty="0" smtClean="0"/>
            </a:br>
            <a:r>
              <a:rPr lang="en-GB" dirty="0"/>
              <a:t>t</a:t>
            </a:r>
            <a:r>
              <a:rPr lang="en-GB" dirty="0" smtClean="0"/>
              <a:t>here are lots of them!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t="14285" r="30355" b="33651"/>
          <a:stretch/>
        </p:blipFill>
        <p:spPr>
          <a:xfrm>
            <a:off x="0" y="217081"/>
            <a:ext cx="1208315" cy="1303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1746" r="17565" b="14602"/>
          <a:stretch/>
        </p:blipFill>
        <p:spPr>
          <a:xfrm>
            <a:off x="7718608" y="217081"/>
            <a:ext cx="1262744" cy="1262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824496"/>
            <a:ext cx="6408644" cy="38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411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316416" cy="4597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t="14285" r="30355" b="33651"/>
          <a:stretch/>
        </p:blipFill>
        <p:spPr>
          <a:xfrm>
            <a:off x="0" y="217081"/>
            <a:ext cx="1208315" cy="1303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1746" r="17565" b="14602"/>
          <a:stretch/>
        </p:blipFill>
        <p:spPr>
          <a:xfrm>
            <a:off x="7718608" y="217081"/>
            <a:ext cx="1262744" cy="12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8768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t="14285" r="30355" b="33651"/>
          <a:stretch/>
        </p:blipFill>
        <p:spPr>
          <a:xfrm>
            <a:off x="0" y="217081"/>
            <a:ext cx="1208315" cy="1303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1746" r="17565" b="14602"/>
          <a:stretch/>
        </p:blipFill>
        <p:spPr>
          <a:xfrm>
            <a:off x="7718608" y="217081"/>
            <a:ext cx="1262744" cy="12627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00808"/>
            <a:ext cx="8244408" cy="45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403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t="14285" r="30355" b="33651"/>
          <a:stretch/>
        </p:blipFill>
        <p:spPr>
          <a:xfrm>
            <a:off x="0" y="217081"/>
            <a:ext cx="1208315" cy="1303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1746" r="17565" b="14602"/>
          <a:stretch/>
        </p:blipFill>
        <p:spPr>
          <a:xfrm>
            <a:off x="7718608" y="217081"/>
            <a:ext cx="1262744" cy="1262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7" y="251386"/>
            <a:ext cx="4473133" cy="641797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669037" y="2164229"/>
            <a:ext cx="3474963" cy="2592288"/>
          </a:xfrm>
        </p:spPr>
        <p:txBody>
          <a:bodyPr>
            <a:normAutofit/>
          </a:bodyPr>
          <a:lstStyle/>
          <a:p>
            <a:r>
              <a:rPr lang="en-GB" dirty="0" smtClean="0"/>
              <a:t>Strategies for learning spellings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50591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t="14285" r="30355" b="33651"/>
          <a:stretch/>
        </p:blipFill>
        <p:spPr>
          <a:xfrm>
            <a:off x="0" y="217081"/>
            <a:ext cx="1208315" cy="1303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1746" r="17565" b="14602"/>
          <a:stretch/>
        </p:blipFill>
        <p:spPr>
          <a:xfrm>
            <a:off x="7718608" y="217081"/>
            <a:ext cx="1262744" cy="12627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20920" y="332656"/>
            <a:ext cx="8460432" cy="259228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Just remember… spelling is hard</a:t>
            </a:r>
            <a:r>
              <a:rPr lang="en-GB" sz="3200" dirty="0"/>
              <a:t>! </a:t>
            </a:r>
            <a:br>
              <a:rPr lang="en-GB" sz="3200" dirty="0"/>
            </a:br>
            <a:r>
              <a:rPr lang="en-GB" sz="3200" dirty="0">
                <a:hlinkClick r:id="rId5"/>
              </a:rPr>
              <a:t>https://</a:t>
            </a:r>
            <a:r>
              <a:rPr lang="en-GB" sz="3200" dirty="0" smtClean="0">
                <a:hlinkClick r:id="rId5"/>
              </a:rPr>
              <a:t>www.youtube.com/watch?v=RwnBAHtc1D0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pic>
        <p:nvPicPr>
          <p:cNvPr id="2" name="RwnBAHtc1D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71600" y="2564904"/>
            <a:ext cx="7243063" cy="40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6642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2592288"/>
          </a:xfr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>
            <a:normAutofit fontScale="90000"/>
          </a:bodyPr>
          <a:lstStyle/>
          <a:p>
            <a:r>
              <a:rPr lang="en-GB" sz="4800" b="1" dirty="0" err="1" smtClean="0">
                <a:ln>
                  <a:solidFill>
                    <a:srgbClr val="0000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SPaG</a:t>
            </a:r>
            <a:r>
              <a:rPr lang="en-GB" sz="48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48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rgbClr val="0000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GB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pelling </a:t>
            </a:r>
            <a:r>
              <a:rPr lang="en-GB" b="1" dirty="0">
                <a:ln>
                  <a:solidFill>
                    <a:srgbClr val="0000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GB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unctuation </a:t>
            </a:r>
            <a:r>
              <a:rPr lang="en-GB" b="1" dirty="0">
                <a:ln>
                  <a:solidFill>
                    <a:srgbClr val="0000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GB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 </a:t>
            </a:r>
            <a:r>
              <a:rPr lang="en-GB" b="1" dirty="0" smtClean="0">
                <a:ln>
                  <a:solidFill>
                    <a:srgbClr val="0000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GB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rammar</a:t>
            </a:r>
            <a:r>
              <a:rPr lang="en-GB" sz="48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48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40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Vocabulary</a:t>
            </a:r>
            <a:r>
              <a:rPr lang="en-GB" sz="4000" b="1" dirty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grammar and </a:t>
            </a:r>
            <a:r>
              <a:rPr lang="en-GB" sz="40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punctuation</a:t>
            </a:r>
            <a:br>
              <a:rPr lang="en-GB" sz="40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b="1" i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terminology for pupils </a:t>
            </a:r>
            <a:endParaRPr lang="en-GB" sz="3100" i="1" u="sng" dirty="0">
              <a:ln>
                <a:solidFill>
                  <a:srgbClr val="0000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>
            <a:hlinkClick r:id="rId2" action="ppaction://hlinksldjump"/>
          </p:cNvPr>
          <p:cNvSpPr txBox="1">
            <a:spLocks/>
          </p:cNvSpPr>
          <p:nvPr/>
        </p:nvSpPr>
        <p:spPr>
          <a:xfrm>
            <a:off x="251520" y="2924944"/>
            <a:ext cx="4176464" cy="936104"/>
          </a:xfrm>
          <a:prstGeom prst="rect">
            <a:avLst/>
          </a:prstGeom>
          <a:solidFill>
            <a:srgbClr val="3366FF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Year 1</a:t>
            </a:r>
            <a:endParaRPr lang="en-GB" sz="3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hlinkClick r:id="rId3" action="ppaction://hlinksldjump"/>
          </p:cNvPr>
          <p:cNvSpPr txBox="1">
            <a:spLocks/>
          </p:cNvSpPr>
          <p:nvPr/>
        </p:nvSpPr>
        <p:spPr>
          <a:xfrm>
            <a:off x="4716016" y="2924944"/>
            <a:ext cx="4176464" cy="936104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Year 2</a:t>
            </a:r>
            <a:endParaRPr lang="en-GB" sz="3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hlinkClick r:id="rId4" action="ppaction://hlinksldjump"/>
          </p:cNvPr>
          <p:cNvSpPr txBox="1">
            <a:spLocks/>
          </p:cNvSpPr>
          <p:nvPr/>
        </p:nvSpPr>
        <p:spPr>
          <a:xfrm>
            <a:off x="251520" y="3969060"/>
            <a:ext cx="4176464" cy="936104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Year 3</a:t>
            </a:r>
            <a:endParaRPr lang="en-GB" sz="3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>
            <a:hlinkClick r:id="rId5" action="ppaction://hlinksldjump"/>
          </p:cNvPr>
          <p:cNvSpPr txBox="1">
            <a:spLocks/>
          </p:cNvSpPr>
          <p:nvPr/>
        </p:nvSpPr>
        <p:spPr>
          <a:xfrm>
            <a:off x="4716016" y="3969060"/>
            <a:ext cx="4176464" cy="936104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Year 4</a:t>
            </a:r>
            <a:endParaRPr lang="en-GB" sz="3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>
            <a:hlinkClick r:id="rId2" action="ppaction://hlinksldjump"/>
          </p:cNvPr>
          <p:cNvSpPr txBox="1">
            <a:spLocks/>
          </p:cNvSpPr>
          <p:nvPr/>
        </p:nvSpPr>
        <p:spPr>
          <a:xfrm>
            <a:off x="251520" y="5013176"/>
            <a:ext cx="4176464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Year 5</a:t>
            </a:r>
            <a:endParaRPr lang="en-GB" sz="3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>
            <a:hlinkClick r:id="rId3" action="ppaction://hlinksldjump"/>
          </p:cNvPr>
          <p:cNvSpPr txBox="1">
            <a:spLocks/>
          </p:cNvSpPr>
          <p:nvPr/>
        </p:nvSpPr>
        <p:spPr>
          <a:xfrm>
            <a:off x="4716016" y="5013176"/>
            <a:ext cx="4176464" cy="936104"/>
          </a:xfrm>
          <a:prstGeom prst="rect">
            <a:avLst/>
          </a:prstGeom>
          <a:solidFill>
            <a:srgbClr val="FF33CC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Year 6</a:t>
            </a:r>
            <a:endParaRPr lang="en-GB" sz="3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07639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1572</Words>
  <Application>Microsoft Office PowerPoint</Application>
  <PresentationFormat>On-screen Show (4:3)</PresentationFormat>
  <Paragraphs>332</Paragraphs>
  <Slides>38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Comic Sans MS</vt:lpstr>
      <vt:lpstr>SassoonCRInfantMedium</vt:lpstr>
      <vt:lpstr>SassoonPrimaryInfant</vt:lpstr>
      <vt:lpstr>Office Theme</vt:lpstr>
      <vt:lpstr>Whittonstall &amp; Broomley First Schools Federation</vt:lpstr>
      <vt:lpstr>English Curriculum</vt:lpstr>
      <vt:lpstr>Spelling Programme: Read Write Inc Spelling </vt:lpstr>
      <vt:lpstr>It uses characters from the ‘Spelling Zone’ to teach the spelling rules: there are lots of them!</vt:lpstr>
      <vt:lpstr>PowerPoint Presentation</vt:lpstr>
      <vt:lpstr>PowerPoint Presentation</vt:lpstr>
      <vt:lpstr>Strategies for learning spellings</vt:lpstr>
      <vt:lpstr>Just remember… spelling is hard!  https://www.youtube.com/watch?v=RwnBAHtc1D0 </vt:lpstr>
      <vt:lpstr>SPaG Spelling Punctuation and Grammar Vocabulary, grammar and punctuation terminology for pupils </vt:lpstr>
      <vt:lpstr>Vocabulary, grammar and punctuation Year 1 terminology for pupils</vt:lpstr>
      <vt:lpstr>Vocabulary, grammar and punctuation Year 2 terminology for pupils</vt:lpstr>
      <vt:lpstr>Vocabulary, grammar and punctuation Year 3 terminology for pupils</vt:lpstr>
      <vt:lpstr>Vocabulary, grammar and punctuation Year 4 terminology for pupils</vt:lpstr>
      <vt:lpstr>a/an</vt:lpstr>
      <vt:lpstr>adjective</vt:lpstr>
      <vt:lpstr>adverb</vt:lpstr>
      <vt:lpstr>adverbial</vt:lpstr>
      <vt:lpstr>apostrophe (’)</vt:lpstr>
      <vt:lpstr>capital letter</vt:lpstr>
      <vt:lpstr>clause</vt:lpstr>
      <vt:lpstr>comma (,)</vt:lpstr>
      <vt:lpstr>compound</vt:lpstr>
      <vt:lpstr>conjunction</vt:lpstr>
      <vt:lpstr>determiner</vt:lpstr>
      <vt:lpstr>exclamation</vt:lpstr>
      <vt:lpstr>noun phrase</vt:lpstr>
      <vt:lpstr>prefix</vt:lpstr>
      <vt:lpstr>preposition</vt:lpstr>
      <vt:lpstr>pronoun</vt:lpstr>
      <vt:lpstr>punctuation</vt:lpstr>
      <vt:lpstr>semi-colon (;)</vt:lpstr>
      <vt:lpstr>sentence</vt:lpstr>
      <vt:lpstr>sentence</vt:lpstr>
      <vt:lpstr>singular/plural</vt:lpstr>
      <vt:lpstr>statement</vt:lpstr>
      <vt:lpstr>subject</vt:lpstr>
      <vt:lpstr>subordinate clause</vt:lpstr>
      <vt:lpstr>suffix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Vocabulary, grammar and punctuation – Years 1 to 6</dc:title>
  <dc:creator>Sarah</dc:creator>
  <cp:lastModifiedBy>Sarah Gray</cp:lastModifiedBy>
  <cp:revision>474</cp:revision>
  <cp:lastPrinted>2016-02-22T14:26:57Z</cp:lastPrinted>
  <dcterms:created xsi:type="dcterms:W3CDTF">2015-11-18T15:19:10Z</dcterms:created>
  <dcterms:modified xsi:type="dcterms:W3CDTF">2017-09-24T20:13:51Z</dcterms:modified>
</cp:coreProperties>
</file>