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handoutMasterIdLst>
    <p:handoutMasterId r:id="rId30"/>
  </p:handoutMasterIdLst>
  <p:sldIdLst>
    <p:sldId id="256" r:id="rId2"/>
    <p:sldId id="289" r:id="rId3"/>
    <p:sldId id="257" r:id="rId4"/>
    <p:sldId id="268" r:id="rId5"/>
    <p:sldId id="264" r:id="rId6"/>
    <p:sldId id="262" r:id="rId7"/>
    <p:sldId id="263" r:id="rId8"/>
    <p:sldId id="259" r:id="rId9"/>
    <p:sldId id="261" r:id="rId10"/>
    <p:sldId id="260" r:id="rId11"/>
    <p:sldId id="265" r:id="rId12"/>
    <p:sldId id="272" r:id="rId13"/>
    <p:sldId id="271" r:id="rId14"/>
    <p:sldId id="270" r:id="rId15"/>
    <p:sldId id="269" r:id="rId16"/>
    <p:sldId id="279" r:id="rId17"/>
    <p:sldId id="278" r:id="rId18"/>
    <p:sldId id="277" r:id="rId19"/>
    <p:sldId id="290" r:id="rId20"/>
    <p:sldId id="291" r:id="rId21"/>
    <p:sldId id="280" r:id="rId22"/>
    <p:sldId id="282" r:id="rId23"/>
    <p:sldId id="283" r:id="rId24"/>
    <p:sldId id="285" r:id="rId25"/>
    <p:sldId id="287" r:id="rId26"/>
    <p:sldId id="286" r:id="rId27"/>
    <p:sldId id="288" r:id="rId28"/>
  </p:sldIdLst>
  <p:sldSz cx="12192000" cy="6858000"/>
  <p:notesSz cx="6858000" cy="9945688"/>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52"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96888"/>
          </a:xfrm>
          <a:prstGeom prst="rect">
            <a:avLst/>
          </a:prstGeom>
        </p:spPr>
        <p:txBody>
          <a:bodyPr vert="horz" lIns="88642" tIns="44321" rIns="88642" bIns="44321" rtlCol="0"/>
          <a:lstStyle>
            <a:lvl1pPr algn="l" fontAlgn="auto">
              <a:spcBef>
                <a:spcPts val="0"/>
              </a:spcBef>
              <a:spcAft>
                <a:spcPts val="0"/>
              </a:spcAft>
              <a:defRPr sz="1200">
                <a:latin typeface="+mn-lt"/>
                <a:cs typeface="+mn-cs"/>
              </a:defRPr>
            </a:lvl1pPr>
          </a:lstStyle>
          <a:p>
            <a:pPr>
              <a:defRPr/>
            </a:pPr>
            <a:endParaRPr lang="en-GB"/>
          </a:p>
        </p:txBody>
      </p:sp>
      <p:sp>
        <p:nvSpPr>
          <p:cNvPr id="3" name="Date Placeholder 2"/>
          <p:cNvSpPr>
            <a:spLocks noGrp="1"/>
          </p:cNvSpPr>
          <p:nvPr>
            <p:ph type="dt" sz="quarter" idx="1"/>
          </p:nvPr>
        </p:nvSpPr>
        <p:spPr>
          <a:xfrm>
            <a:off x="3884613" y="0"/>
            <a:ext cx="2971800" cy="496888"/>
          </a:xfrm>
          <a:prstGeom prst="rect">
            <a:avLst/>
          </a:prstGeom>
        </p:spPr>
        <p:txBody>
          <a:bodyPr vert="horz" lIns="88642" tIns="44321" rIns="88642" bIns="44321" rtlCol="0"/>
          <a:lstStyle>
            <a:lvl1pPr algn="r" fontAlgn="auto">
              <a:spcBef>
                <a:spcPts val="0"/>
              </a:spcBef>
              <a:spcAft>
                <a:spcPts val="0"/>
              </a:spcAft>
              <a:defRPr sz="1200" smtClean="0">
                <a:latin typeface="+mn-lt"/>
                <a:cs typeface="+mn-cs"/>
              </a:defRPr>
            </a:lvl1pPr>
          </a:lstStyle>
          <a:p>
            <a:pPr>
              <a:defRPr/>
            </a:pPr>
            <a:fld id="{2CBBCD83-95A1-4AAC-B23E-3596416A3241}" type="datetimeFigureOut">
              <a:rPr lang="en-GB"/>
              <a:pPr>
                <a:defRPr/>
              </a:pPr>
              <a:t>23/09/2017</a:t>
            </a:fld>
            <a:endParaRPr lang="en-GB"/>
          </a:p>
        </p:txBody>
      </p:sp>
      <p:sp>
        <p:nvSpPr>
          <p:cNvPr id="4" name="Footer Placeholder 3"/>
          <p:cNvSpPr>
            <a:spLocks noGrp="1"/>
          </p:cNvSpPr>
          <p:nvPr>
            <p:ph type="ftr" sz="quarter" idx="2"/>
          </p:nvPr>
        </p:nvSpPr>
        <p:spPr>
          <a:xfrm>
            <a:off x="0" y="9447213"/>
            <a:ext cx="2971800" cy="496887"/>
          </a:xfrm>
          <a:prstGeom prst="rect">
            <a:avLst/>
          </a:prstGeom>
        </p:spPr>
        <p:txBody>
          <a:bodyPr vert="horz" lIns="88642" tIns="44321" rIns="88642" bIns="44321" rtlCol="0" anchor="b"/>
          <a:lstStyle>
            <a:lvl1pPr algn="l" fontAlgn="auto">
              <a:spcBef>
                <a:spcPts val="0"/>
              </a:spcBef>
              <a:spcAft>
                <a:spcPts val="0"/>
              </a:spcAft>
              <a:defRPr sz="1200">
                <a:latin typeface="+mn-lt"/>
                <a:cs typeface="+mn-cs"/>
              </a:defRPr>
            </a:lvl1pPr>
          </a:lstStyle>
          <a:p>
            <a:pPr>
              <a:defRPr/>
            </a:pPr>
            <a:endParaRPr lang="en-GB"/>
          </a:p>
        </p:txBody>
      </p:sp>
      <p:sp>
        <p:nvSpPr>
          <p:cNvPr id="5" name="Slide Number Placeholder 4"/>
          <p:cNvSpPr>
            <a:spLocks noGrp="1"/>
          </p:cNvSpPr>
          <p:nvPr>
            <p:ph type="sldNum" sz="quarter" idx="3"/>
          </p:nvPr>
        </p:nvSpPr>
        <p:spPr>
          <a:xfrm>
            <a:off x="3884613" y="9447213"/>
            <a:ext cx="2971800" cy="496887"/>
          </a:xfrm>
          <a:prstGeom prst="rect">
            <a:avLst/>
          </a:prstGeom>
        </p:spPr>
        <p:txBody>
          <a:bodyPr vert="horz" lIns="88642" tIns="44321" rIns="88642" bIns="44321" rtlCol="0" anchor="b"/>
          <a:lstStyle>
            <a:lvl1pPr algn="r" fontAlgn="auto">
              <a:spcBef>
                <a:spcPts val="0"/>
              </a:spcBef>
              <a:spcAft>
                <a:spcPts val="0"/>
              </a:spcAft>
              <a:defRPr sz="1200" smtClean="0">
                <a:latin typeface="+mn-lt"/>
                <a:cs typeface="+mn-cs"/>
              </a:defRPr>
            </a:lvl1pPr>
          </a:lstStyle>
          <a:p>
            <a:pPr>
              <a:defRPr/>
            </a:pPr>
            <a:fld id="{F6380CDE-AEE9-4452-9D2B-3AA096CBC46A}" type="slidenum">
              <a:rPr lang="en-GB"/>
              <a:pPr>
                <a:defRPr/>
              </a:pPr>
              <a:t>‹#›</a:t>
            </a:fld>
            <a:endParaRPr lang="en-GB"/>
          </a:p>
        </p:txBody>
      </p:sp>
    </p:spTree>
    <p:extLst>
      <p:ext uri="{BB962C8B-B14F-4D97-AF65-F5344CB8AC3E}">
        <p14:creationId xmlns:p14="http://schemas.microsoft.com/office/powerpoint/2010/main" val="37439904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98475"/>
          </a:xfrm>
          <a:prstGeom prst="rect">
            <a:avLst/>
          </a:prstGeom>
        </p:spPr>
        <p:txBody>
          <a:bodyPr vert="horz" lIns="91833" tIns="45917" rIns="91833" bIns="45917" rtlCol="0"/>
          <a:lstStyle>
            <a:lvl1pPr algn="l" fontAlgn="auto">
              <a:spcBef>
                <a:spcPts val="0"/>
              </a:spcBef>
              <a:spcAft>
                <a:spcPts val="0"/>
              </a:spcAft>
              <a:defRPr sz="1200">
                <a:latin typeface="+mn-lt"/>
                <a:cs typeface="+mn-cs"/>
              </a:defRPr>
            </a:lvl1pPr>
          </a:lstStyle>
          <a:p>
            <a:pPr>
              <a:defRPr/>
            </a:pPr>
            <a:endParaRPr lang="en-GB"/>
          </a:p>
        </p:txBody>
      </p:sp>
      <p:sp>
        <p:nvSpPr>
          <p:cNvPr id="3" name="Date Placeholder 2"/>
          <p:cNvSpPr>
            <a:spLocks noGrp="1"/>
          </p:cNvSpPr>
          <p:nvPr>
            <p:ph type="dt" idx="1"/>
          </p:nvPr>
        </p:nvSpPr>
        <p:spPr>
          <a:xfrm>
            <a:off x="3884613" y="0"/>
            <a:ext cx="2971800" cy="498475"/>
          </a:xfrm>
          <a:prstGeom prst="rect">
            <a:avLst/>
          </a:prstGeom>
        </p:spPr>
        <p:txBody>
          <a:bodyPr vert="horz" lIns="91833" tIns="45917" rIns="91833" bIns="45917" rtlCol="0"/>
          <a:lstStyle>
            <a:lvl1pPr algn="r" fontAlgn="auto">
              <a:spcBef>
                <a:spcPts val="0"/>
              </a:spcBef>
              <a:spcAft>
                <a:spcPts val="0"/>
              </a:spcAft>
              <a:defRPr sz="1200" smtClean="0">
                <a:latin typeface="+mn-lt"/>
                <a:cs typeface="+mn-cs"/>
              </a:defRPr>
            </a:lvl1pPr>
          </a:lstStyle>
          <a:p>
            <a:pPr>
              <a:defRPr/>
            </a:pPr>
            <a:fld id="{E3832B04-FF13-4C8F-B74A-4649C16A7F1C}" type="datetimeFigureOut">
              <a:rPr lang="en-GB"/>
              <a:pPr>
                <a:defRPr/>
              </a:pPr>
              <a:t>23/09/2017</a:t>
            </a:fld>
            <a:endParaRPr lang="en-GB"/>
          </a:p>
        </p:txBody>
      </p:sp>
      <p:sp>
        <p:nvSpPr>
          <p:cNvPr id="4" name="Slide Image Placeholder 3"/>
          <p:cNvSpPr>
            <a:spLocks noGrp="1" noRot="1" noChangeAspect="1"/>
          </p:cNvSpPr>
          <p:nvPr>
            <p:ph type="sldImg" idx="2"/>
          </p:nvPr>
        </p:nvSpPr>
        <p:spPr>
          <a:xfrm>
            <a:off x="444500" y="1243013"/>
            <a:ext cx="5969000" cy="3357562"/>
          </a:xfrm>
          <a:prstGeom prst="rect">
            <a:avLst/>
          </a:prstGeom>
          <a:noFill/>
          <a:ln w="12700">
            <a:solidFill>
              <a:prstClr val="black"/>
            </a:solidFill>
          </a:ln>
        </p:spPr>
        <p:txBody>
          <a:bodyPr vert="horz" lIns="91833" tIns="45917" rIns="91833" bIns="45917" rtlCol="0" anchor="ctr"/>
          <a:lstStyle/>
          <a:p>
            <a:pPr lvl="0"/>
            <a:endParaRPr lang="en-GB" noProof="0"/>
          </a:p>
        </p:txBody>
      </p:sp>
      <p:sp>
        <p:nvSpPr>
          <p:cNvPr id="5" name="Notes Placeholder 4"/>
          <p:cNvSpPr>
            <a:spLocks noGrp="1"/>
          </p:cNvSpPr>
          <p:nvPr>
            <p:ph type="body" sz="quarter" idx="3"/>
          </p:nvPr>
        </p:nvSpPr>
        <p:spPr>
          <a:xfrm>
            <a:off x="685800" y="4786313"/>
            <a:ext cx="5486400" cy="3916362"/>
          </a:xfrm>
          <a:prstGeom prst="rect">
            <a:avLst/>
          </a:prstGeom>
        </p:spPr>
        <p:txBody>
          <a:bodyPr vert="horz" lIns="91833" tIns="45917" rIns="91833" bIns="45917"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6" name="Footer Placeholder 5"/>
          <p:cNvSpPr>
            <a:spLocks noGrp="1"/>
          </p:cNvSpPr>
          <p:nvPr>
            <p:ph type="ftr" sz="quarter" idx="4"/>
          </p:nvPr>
        </p:nvSpPr>
        <p:spPr>
          <a:xfrm>
            <a:off x="0" y="9447213"/>
            <a:ext cx="2971800" cy="498475"/>
          </a:xfrm>
          <a:prstGeom prst="rect">
            <a:avLst/>
          </a:prstGeom>
        </p:spPr>
        <p:txBody>
          <a:bodyPr vert="horz" lIns="91833" tIns="45917" rIns="91833" bIns="45917" rtlCol="0" anchor="b"/>
          <a:lstStyle>
            <a:lvl1pPr algn="l" fontAlgn="auto">
              <a:spcBef>
                <a:spcPts val="0"/>
              </a:spcBef>
              <a:spcAft>
                <a:spcPts val="0"/>
              </a:spcAft>
              <a:defRPr sz="1200">
                <a:latin typeface="+mn-lt"/>
                <a:cs typeface="+mn-cs"/>
              </a:defRPr>
            </a:lvl1pPr>
          </a:lstStyle>
          <a:p>
            <a:pPr>
              <a:defRPr/>
            </a:pPr>
            <a:endParaRPr lang="en-GB"/>
          </a:p>
        </p:txBody>
      </p:sp>
      <p:sp>
        <p:nvSpPr>
          <p:cNvPr id="7" name="Slide Number Placeholder 6"/>
          <p:cNvSpPr>
            <a:spLocks noGrp="1"/>
          </p:cNvSpPr>
          <p:nvPr>
            <p:ph type="sldNum" sz="quarter" idx="5"/>
          </p:nvPr>
        </p:nvSpPr>
        <p:spPr>
          <a:xfrm>
            <a:off x="3884613" y="9447213"/>
            <a:ext cx="2971800" cy="498475"/>
          </a:xfrm>
          <a:prstGeom prst="rect">
            <a:avLst/>
          </a:prstGeom>
        </p:spPr>
        <p:txBody>
          <a:bodyPr vert="horz" lIns="91833" tIns="45917" rIns="91833" bIns="45917" rtlCol="0" anchor="b"/>
          <a:lstStyle>
            <a:lvl1pPr algn="r" fontAlgn="auto">
              <a:spcBef>
                <a:spcPts val="0"/>
              </a:spcBef>
              <a:spcAft>
                <a:spcPts val="0"/>
              </a:spcAft>
              <a:defRPr sz="1200" smtClean="0">
                <a:latin typeface="+mn-lt"/>
                <a:cs typeface="+mn-cs"/>
              </a:defRPr>
            </a:lvl1pPr>
          </a:lstStyle>
          <a:p>
            <a:pPr>
              <a:defRPr/>
            </a:pPr>
            <a:fld id="{64C06764-E639-4338-9F14-DFB36766D345}" type="slidenum">
              <a:rPr lang="en-GB"/>
              <a:pPr>
                <a:defRPr/>
              </a:pPr>
              <a:t>‹#›</a:t>
            </a:fld>
            <a:endParaRPr lang="en-GB"/>
          </a:p>
        </p:txBody>
      </p:sp>
    </p:spTree>
    <p:extLst>
      <p:ext uri="{BB962C8B-B14F-4D97-AF65-F5344CB8AC3E}">
        <p14:creationId xmlns:p14="http://schemas.microsoft.com/office/powerpoint/2010/main" val="113432579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defTabSz="969963" fontAlgn="base">
              <a:spcBef>
                <a:spcPct val="0"/>
              </a:spcBef>
              <a:spcAft>
                <a:spcPct val="0"/>
              </a:spcAft>
            </a:pPr>
            <a:fld id="{89941FAB-5F0F-47FE-85C5-4EABFAE694D8}" type="slidenum">
              <a:rPr lang="en-US" altLang="en-US" sz="1300">
                <a:latin typeface="Arial" charset="0"/>
                <a:cs typeface="Arial" charset="0"/>
              </a:rPr>
              <a:pPr defTabSz="969963" fontAlgn="base">
                <a:spcBef>
                  <a:spcPct val="0"/>
                </a:spcBef>
                <a:spcAft>
                  <a:spcPct val="0"/>
                </a:spcAft>
              </a:pPr>
              <a:t>5</a:t>
            </a:fld>
            <a:endParaRPr lang="en-US" altLang="en-US" sz="1300">
              <a:latin typeface="Arial" charset="0"/>
              <a:cs typeface="Arial" charset="0"/>
            </a:endParaRPr>
          </a:p>
        </p:txBody>
      </p:sp>
      <p:sp>
        <p:nvSpPr>
          <p:cNvPr id="20482" name="Rectangle 2"/>
          <p:cNvSpPr>
            <a:spLocks noGrp="1" noRot="1" noChangeAspect="1" noChangeArrowheads="1" noTextEdit="1"/>
          </p:cNvSpPr>
          <p:nvPr>
            <p:ph type="sldImg"/>
          </p:nvPr>
        </p:nvSpPr>
        <p:spPr bwMode="auto">
          <a:xfrm>
            <a:off x="638175" y="620713"/>
            <a:ext cx="5002213" cy="2814637"/>
          </a:xfrm>
          <a:noFill/>
          <a:ln>
            <a:solidFill>
              <a:srgbClr val="000000"/>
            </a:solidFill>
            <a:miter lim="800000"/>
            <a:headEnd/>
            <a:tailEnd/>
          </a:ln>
        </p:spPr>
      </p:sp>
      <p:sp>
        <p:nvSpPr>
          <p:cNvPr id="20483" name="Rectangle 3"/>
          <p:cNvSpPr>
            <a:spLocks noGrp="1" noChangeArrowheads="1"/>
          </p:cNvSpPr>
          <p:nvPr>
            <p:ph type="body" idx="1"/>
          </p:nvPr>
        </p:nvSpPr>
        <p:spPr bwMode="auto">
          <a:xfrm>
            <a:off x="260350" y="3765550"/>
            <a:ext cx="6189663" cy="5957888"/>
          </a:xfrm>
          <a:noFill/>
        </p:spPr>
        <p:txBody>
          <a:bodyPr wrap="square" numCol="1" anchor="t" anchorCtr="0" compatLnSpc="1">
            <a:prstTxWarp prst="textNoShape">
              <a:avLst/>
            </a:prstTxWarp>
          </a:bodyPr>
          <a:lstStyle/>
          <a:p>
            <a:pPr>
              <a:spcBef>
                <a:spcPct val="0"/>
              </a:spcBef>
            </a:pPr>
            <a:r>
              <a:rPr lang="en-GB" altLang="en-US" smtClean="0">
                <a:latin typeface="Arial" charset="0"/>
                <a:cs typeface="Arial" charset="0"/>
              </a:rPr>
              <a:t>Correct terminology should be introduced from YR onwards. </a:t>
            </a:r>
          </a:p>
          <a:p>
            <a:pPr>
              <a:spcBef>
                <a:spcPct val="0"/>
              </a:spcBef>
            </a:pPr>
            <a:endParaRPr lang="en-GB" altLang="en-US" smtClean="0">
              <a:latin typeface="Arial" charset="0"/>
              <a:cs typeface="Arial" charset="0"/>
            </a:endParaRPr>
          </a:p>
          <a:p>
            <a:pPr>
              <a:spcBef>
                <a:spcPct val="0"/>
              </a:spcBef>
            </a:pPr>
            <a:r>
              <a:rPr lang="en-GB" altLang="en-US" smtClean="0">
                <a:latin typeface="Arial" charset="0"/>
                <a:cs typeface="Arial" charset="0"/>
              </a:rPr>
              <a:t>Children do not have a problem using phonic terminology (in fact they are often very proud of their ability to do so).  </a:t>
            </a:r>
          </a:p>
          <a:p>
            <a:pPr>
              <a:spcBef>
                <a:spcPct val="0"/>
              </a:spcBef>
            </a:pPr>
            <a:r>
              <a:rPr lang="en-GB" altLang="en-US" smtClean="0">
                <a:latin typeface="Arial" charset="0"/>
                <a:cs typeface="Arial" charset="0"/>
              </a:rPr>
              <a:t>However, you are likely to meet resistance from some teachers who consider it ‘over the top’ and unnecessary to teach this vocabulary to children.  It is sometimes worth using a numeracy analogy with these staff:  we wouldn’t dream of teaching 3-D shapes to children and using the word ‘ball’ instead of ‘sphere’ or ‘box’ instead of cube/cuboid. </a:t>
            </a:r>
          </a:p>
          <a:p>
            <a:pPr>
              <a:spcBef>
                <a:spcPct val="0"/>
              </a:spcBef>
            </a:pPr>
            <a:r>
              <a:rPr lang="en-GB" altLang="en-US" smtClean="0">
                <a:latin typeface="Arial" charset="0"/>
                <a:cs typeface="Arial" charset="0"/>
              </a:rPr>
              <a:t> The principle with phonic vocabulary is exactly the same – it’s just that we haven’t been used to using these words with children until relatively recently. </a:t>
            </a:r>
          </a:p>
          <a:p>
            <a:pPr>
              <a:spcBef>
                <a:spcPct val="0"/>
              </a:spcBef>
            </a:pPr>
            <a:r>
              <a:rPr lang="en-GB" altLang="en-US" smtClean="0">
                <a:latin typeface="Arial" charset="0"/>
                <a:cs typeface="Arial" charset="0"/>
              </a:rPr>
              <a:t>Using phonic terminology from the outset ensures accuracy and promotes shared understanding between practitioners  and practitioners and children.</a:t>
            </a:r>
          </a:p>
          <a:p>
            <a:pPr>
              <a:spcBef>
                <a:spcPct val="0"/>
              </a:spcBef>
            </a:pPr>
            <a:endParaRPr lang="en-GB" altLang="en-US" smtClean="0">
              <a:latin typeface="Arial" charset="0"/>
              <a:cs typeface="Arial" charset="0"/>
            </a:endParaRPr>
          </a:p>
          <a:p>
            <a:pPr>
              <a:spcBef>
                <a:spcPct val="0"/>
              </a:spcBef>
            </a:pPr>
            <a:endParaRPr lang="en-US" altLang="en-US" smtClean="0">
              <a:latin typeface="Arial" charset="0"/>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E365A591-B19F-49B7-9369-FE59D7C3AA4E}" type="datetimeFigureOut">
              <a:rPr lang="en-GB"/>
              <a:pPr>
                <a:defRPr/>
              </a:pPr>
              <a:t>23/09/2017</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C6B20826-AD48-4678-AA25-86A02FBA360D}" type="slidenum">
              <a:rPr lang="en-GB"/>
              <a:pPr>
                <a:defRPr/>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B36E0EC0-81D5-40E6-9258-8CBB60961D67}" type="datetimeFigureOut">
              <a:rPr lang="en-GB"/>
              <a:pPr>
                <a:defRPr/>
              </a:pPr>
              <a:t>23/09/2017</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F4EBFE43-0D3C-4880-9A2A-9F78C4D37C80}" type="slidenum">
              <a:rPr lang="en-GB"/>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B4F00433-461E-4531-8B22-9AA9A8F34898}" type="datetimeFigureOut">
              <a:rPr lang="en-GB"/>
              <a:pPr>
                <a:defRPr/>
              </a:pPr>
              <a:t>23/09/2017</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A69530CB-800F-43E6-B93C-02029AC82FEA}"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01FC8C5B-843D-43A3-AA97-8E84689F5CBD}" type="datetimeFigureOut">
              <a:rPr lang="en-GB"/>
              <a:pPr>
                <a:defRPr/>
              </a:pPr>
              <a:t>23/09/2017</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09FF28A1-DC34-4818-9540-F34B7E3E5B5D}" type="slidenum">
              <a:rPr lang="en-GB"/>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70CF9CBC-A813-4A2A-9869-021278E67A51}" type="datetimeFigureOut">
              <a:rPr lang="en-GB"/>
              <a:pPr>
                <a:defRPr/>
              </a:pPr>
              <a:t>23/09/2017</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40E9F664-EF11-4B90-A099-DE39FE206552}" type="slidenum">
              <a:rPr lang="en-GB"/>
              <a:pPr>
                <a:defRPr/>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pPr>
              <a:defRPr/>
            </a:pPr>
            <a:fld id="{64482D80-2B8B-4BFA-9CAA-DA9638B61A42}" type="datetimeFigureOut">
              <a:rPr lang="en-GB"/>
              <a:pPr>
                <a:defRPr/>
              </a:pPr>
              <a:t>23/09/2017</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46B36945-6BD2-40E9-8BD6-93E879953ACE}"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p:txBody>
          <a:bodyPr/>
          <a:lstStyle>
            <a:lvl1pPr>
              <a:defRPr/>
            </a:lvl1pPr>
          </a:lstStyle>
          <a:p>
            <a:pPr>
              <a:defRPr/>
            </a:pPr>
            <a:fld id="{89AB847D-4607-41ED-9A42-274227932BDB}" type="datetimeFigureOut">
              <a:rPr lang="en-GB"/>
              <a:pPr>
                <a:defRPr/>
              </a:pPr>
              <a:t>23/09/2017</a:t>
            </a:fld>
            <a:endParaRPr lang="en-GB"/>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pPr>
              <a:defRPr/>
            </a:pPr>
            <a:fld id="{8DA26E13-50AE-4609-8941-4C0DB79CA99A}" type="slidenum">
              <a:rPr lang="en-GB"/>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B8E4E8CE-A355-4C9A-9FD1-55C9C15380C7}" type="datetimeFigureOut">
              <a:rPr lang="en-GB"/>
              <a:pPr>
                <a:defRPr/>
              </a:pPr>
              <a:t>23/09/2017</a:t>
            </a:fld>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pPr>
              <a:defRPr/>
            </a:pPr>
            <a:fld id="{4D481CBF-432E-4FB2-9527-0C04D7AEC87F}" type="slidenum">
              <a:rPr lang="en-GB"/>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D6BB2CD-8A80-4202-A749-3DF4D5376DE6}" type="datetimeFigureOut">
              <a:rPr lang="en-GB"/>
              <a:pPr>
                <a:defRPr/>
              </a:pPr>
              <a:t>23/09/2017</a:t>
            </a:fld>
            <a:endParaRPr lang="en-GB"/>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pPr>
              <a:defRPr/>
            </a:pPr>
            <a:fld id="{83BF58F2-BBA9-4A73-8F9F-84BE62D076B2}" type="slidenum">
              <a:rPr lang="en-GB"/>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B5DC452B-6A09-46B4-91C3-CBF4E59C02C3}" type="datetimeFigureOut">
              <a:rPr lang="en-GB"/>
              <a:pPr>
                <a:defRPr/>
              </a:pPr>
              <a:t>23/09/2017</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CC2BED23-F336-417D-A280-394DA7BAE65D}" type="slidenum">
              <a:rPr lang="en-GB"/>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2802070E-9470-4494-A082-4DA6D1E36446}" type="datetimeFigureOut">
              <a:rPr lang="en-GB"/>
              <a:pPr>
                <a:defRPr/>
              </a:pPr>
              <a:t>23/09/2017</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A6C2DE16-DBDA-4864-951D-D3B856E6D9AC}" type="slidenum">
              <a:rPr lang="en-GB"/>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002060"/>
            </a:gs>
            <a:gs pos="77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838200" y="365125"/>
            <a:ext cx="10515600" cy="13255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GB" smtClean="0"/>
          </a:p>
        </p:txBody>
      </p:sp>
      <p:sp>
        <p:nvSpPr>
          <p:cNvPr id="1027" name="Text Placeholder 2"/>
          <p:cNvSpPr>
            <a:spLocks noGrp="1"/>
          </p:cNvSpPr>
          <p:nvPr>
            <p:ph type="body" idx="1"/>
          </p:nvPr>
        </p:nvSpPr>
        <p:spPr bwMode="auto">
          <a:xfrm>
            <a:off x="838200" y="1825625"/>
            <a:ext cx="10515600" cy="43513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smtClean="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C01DEDFB-EFCF-4EAC-9F2A-3F9D237F44FD}" type="datetimeFigureOut">
              <a:rPr lang="en-GB"/>
              <a:pPr>
                <a:defRPr/>
              </a:pPr>
              <a:t>23/09/2017</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7FBF3F59-0786-4A06-845D-B0D14D28AD77}"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l" rtl="0" fontAlgn="base">
        <a:lnSpc>
          <a:spcPct val="90000"/>
        </a:lnSpc>
        <a:spcBef>
          <a:spcPct val="0"/>
        </a:spcBef>
        <a:spcAft>
          <a:spcPct val="0"/>
        </a:spcAft>
        <a:defRPr sz="4400" kern="1200">
          <a:solidFill>
            <a:schemeClr val="tx1"/>
          </a:solidFill>
          <a:latin typeface="+mj-lt"/>
          <a:ea typeface="+mj-ea"/>
          <a:cs typeface="+mj-cs"/>
        </a:defRPr>
      </a:lvl1pPr>
      <a:lvl2pPr algn="l" rtl="0" fontAlgn="base">
        <a:lnSpc>
          <a:spcPct val="90000"/>
        </a:lnSpc>
        <a:spcBef>
          <a:spcPct val="0"/>
        </a:spcBef>
        <a:spcAft>
          <a:spcPct val="0"/>
        </a:spcAft>
        <a:defRPr sz="4400">
          <a:solidFill>
            <a:schemeClr val="tx1"/>
          </a:solidFill>
          <a:latin typeface="Calibri Light" pitchFamily="34" charset="0"/>
        </a:defRPr>
      </a:lvl2pPr>
      <a:lvl3pPr algn="l" rtl="0" fontAlgn="base">
        <a:lnSpc>
          <a:spcPct val="90000"/>
        </a:lnSpc>
        <a:spcBef>
          <a:spcPct val="0"/>
        </a:spcBef>
        <a:spcAft>
          <a:spcPct val="0"/>
        </a:spcAft>
        <a:defRPr sz="4400">
          <a:solidFill>
            <a:schemeClr val="tx1"/>
          </a:solidFill>
          <a:latin typeface="Calibri Light" pitchFamily="34" charset="0"/>
        </a:defRPr>
      </a:lvl3pPr>
      <a:lvl4pPr algn="l" rtl="0" fontAlgn="base">
        <a:lnSpc>
          <a:spcPct val="90000"/>
        </a:lnSpc>
        <a:spcBef>
          <a:spcPct val="0"/>
        </a:spcBef>
        <a:spcAft>
          <a:spcPct val="0"/>
        </a:spcAft>
        <a:defRPr sz="4400">
          <a:solidFill>
            <a:schemeClr val="tx1"/>
          </a:solidFill>
          <a:latin typeface="Calibri Light" pitchFamily="34" charset="0"/>
        </a:defRPr>
      </a:lvl4pPr>
      <a:lvl5pPr algn="l" rtl="0" fontAlgn="base">
        <a:lnSpc>
          <a:spcPct val="90000"/>
        </a:lnSpc>
        <a:spcBef>
          <a:spcPct val="0"/>
        </a:spcBef>
        <a:spcAft>
          <a:spcPct val="0"/>
        </a:spcAft>
        <a:defRPr sz="4400">
          <a:solidFill>
            <a:schemeClr val="tx1"/>
          </a:solidFill>
          <a:latin typeface="Calibri Light" pitchFamily="34" charset="0"/>
        </a:defRPr>
      </a:lvl5pPr>
      <a:lvl6pPr marL="457200" algn="l" rtl="0" fontAlgn="base">
        <a:lnSpc>
          <a:spcPct val="90000"/>
        </a:lnSpc>
        <a:spcBef>
          <a:spcPct val="0"/>
        </a:spcBef>
        <a:spcAft>
          <a:spcPct val="0"/>
        </a:spcAft>
        <a:defRPr sz="4400">
          <a:solidFill>
            <a:schemeClr val="tx1"/>
          </a:solidFill>
          <a:latin typeface="Calibri Light" pitchFamily="34" charset="0"/>
        </a:defRPr>
      </a:lvl6pPr>
      <a:lvl7pPr marL="914400" algn="l" rtl="0" fontAlgn="base">
        <a:lnSpc>
          <a:spcPct val="90000"/>
        </a:lnSpc>
        <a:spcBef>
          <a:spcPct val="0"/>
        </a:spcBef>
        <a:spcAft>
          <a:spcPct val="0"/>
        </a:spcAft>
        <a:defRPr sz="4400">
          <a:solidFill>
            <a:schemeClr val="tx1"/>
          </a:solidFill>
          <a:latin typeface="Calibri Light" pitchFamily="34" charset="0"/>
        </a:defRPr>
      </a:lvl7pPr>
      <a:lvl8pPr marL="1371600" algn="l" rtl="0" fontAlgn="base">
        <a:lnSpc>
          <a:spcPct val="90000"/>
        </a:lnSpc>
        <a:spcBef>
          <a:spcPct val="0"/>
        </a:spcBef>
        <a:spcAft>
          <a:spcPct val="0"/>
        </a:spcAft>
        <a:defRPr sz="4400">
          <a:solidFill>
            <a:schemeClr val="tx1"/>
          </a:solidFill>
          <a:latin typeface="Calibri Light" pitchFamily="34" charset="0"/>
        </a:defRPr>
      </a:lvl8pPr>
      <a:lvl9pPr marL="1828800" algn="l" rtl="0" fontAlgn="base">
        <a:lnSpc>
          <a:spcPct val="90000"/>
        </a:lnSpc>
        <a:spcBef>
          <a:spcPct val="0"/>
        </a:spcBef>
        <a:spcAft>
          <a:spcPct val="0"/>
        </a:spcAft>
        <a:defRPr sz="4400">
          <a:solidFill>
            <a:schemeClr val="tx1"/>
          </a:solidFill>
          <a:latin typeface="Calibri Light" pitchFamily="34" charset="0"/>
        </a:defRPr>
      </a:lvl9pPr>
    </p:titleStyle>
    <p:bodyStyle>
      <a:lvl1pPr marL="228600" indent="-228600" algn="l" rtl="0" fontAlgn="base">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hyperlink" Target="http://mrthorne.com/home/phonics/letters-and-sounds/" TargetMode="Externa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Picture 3"/>
          <p:cNvPicPr>
            <a:picLocks noChangeAspect="1"/>
          </p:cNvPicPr>
          <p:nvPr/>
        </p:nvPicPr>
        <p:blipFill>
          <a:blip r:embed="rId2"/>
          <a:srcRect l="29292" t="14285" r="30354" b="33652"/>
          <a:stretch>
            <a:fillRect/>
          </a:stretch>
        </p:blipFill>
        <p:spPr bwMode="auto">
          <a:xfrm>
            <a:off x="0" y="161925"/>
            <a:ext cx="1611313" cy="1736725"/>
          </a:xfrm>
          <a:prstGeom prst="rect">
            <a:avLst/>
          </a:prstGeom>
          <a:noFill/>
          <a:ln w="9525">
            <a:noFill/>
            <a:miter lim="800000"/>
            <a:headEnd/>
            <a:tailEnd/>
          </a:ln>
        </p:spPr>
      </p:pic>
      <p:pic>
        <p:nvPicPr>
          <p:cNvPr id="15362" name="Picture 5"/>
          <p:cNvPicPr>
            <a:picLocks noChangeAspect="1"/>
          </p:cNvPicPr>
          <p:nvPr/>
        </p:nvPicPr>
        <p:blipFill>
          <a:blip r:embed="rId3"/>
          <a:srcRect l="11446" t="11746" r="17564" b="14603"/>
          <a:stretch>
            <a:fillRect/>
          </a:stretch>
        </p:blipFill>
        <p:spPr bwMode="auto">
          <a:xfrm>
            <a:off x="10320338" y="141288"/>
            <a:ext cx="1682750" cy="1682750"/>
          </a:xfrm>
          <a:prstGeom prst="rect">
            <a:avLst/>
          </a:prstGeom>
          <a:noFill/>
          <a:ln w="9525">
            <a:noFill/>
            <a:miter lim="800000"/>
            <a:headEnd/>
            <a:tailEnd/>
          </a:ln>
        </p:spPr>
      </p:pic>
      <p:sp>
        <p:nvSpPr>
          <p:cNvPr id="8" name="Title 1"/>
          <p:cNvSpPr>
            <a:spLocks noGrp="1"/>
          </p:cNvSpPr>
          <p:nvPr>
            <p:ph type="ctrTitle"/>
          </p:nvPr>
        </p:nvSpPr>
        <p:spPr>
          <a:xfrm>
            <a:off x="2063750" y="1266825"/>
            <a:ext cx="7772400" cy="1470025"/>
          </a:xfrm>
        </p:spPr>
        <p:txBody>
          <a:bodyPr rtlCol="0">
            <a:normAutofit fontScale="90000"/>
          </a:bodyPr>
          <a:lstStyle/>
          <a:p>
            <a:pPr fontAlgn="auto">
              <a:spcAft>
                <a:spcPts val="0"/>
              </a:spcAft>
              <a:defRPr/>
            </a:pPr>
            <a:r>
              <a:rPr lang="en-GB" dirty="0" err="1" smtClean="0">
                <a:latin typeface="Comic Sans MS" panose="030F0702030302020204" pitchFamily="66" charset="0"/>
              </a:rPr>
              <a:t>Broomley</a:t>
            </a:r>
            <a:r>
              <a:rPr lang="en-GB" dirty="0" smtClean="0">
                <a:latin typeface="Comic Sans MS" panose="030F0702030302020204" pitchFamily="66" charset="0"/>
              </a:rPr>
              <a:t> First School </a:t>
            </a:r>
            <a:r>
              <a:rPr lang="en-GB" dirty="0" smtClean="0"/>
              <a:t/>
            </a:r>
            <a:br>
              <a:rPr lang="en-GB" dirty="0" smtClean="0"/>
            </a:br>
            <a:endParaRPr lang="en-GB" dirty="0"/>
          </a:p>
        </p:txBody>
      </p:sp>
      <p:sp>
        <p:nvSpPr>
          <p:cNvPr id="15364" name="Subtitle 2"/>
          <p:cNvSpPr txBox="1">
            <a:spLocks/>
          </p:cNvSpPr>
          <p:nvPr/>
        </p:nvSpPr>
        <p:spPr bwMode="auto">
          <a:xfrm>
            <a:off x="2749550" y="2479675"/>
            <a:ext cx="6400800" cy="1752600"/>
          </a:xfrm>
          <a:prstGeom prst="rect">
            <a:avLst/>
          </a:prstGeom>
          <a:noFill/>
          <a:ln w="9525">
            <a:noFill/>
            <a:miter lim="800000"/>
            <a:headEnd/>
            <a:tailEnd/>
          </a:ln>
        </p:spPr>
        <p:txBody>
          <a:bodyPr/>
          <a:lstStyle/>
          <a:p>
            <a:pPr algn="ctr">
              <a:spcBef>
                <a:spcPct val="20000"/>
              </a:spcBef>
              <a:buFont typeface="Arial" charset="0"/>
              <a:buNone/>
            </a:pPr>
            <a:r>
              <a:rPr lang="en-GB" sz="3200">
                <a:solidFill>
                  <a:srgbClr val="000000"/>
                </a:solidFill>
                <a:latin typeface="Comic Sans MS" pitchFamily="66" charset="0"/>
              </a:rPr>
              <a:t>Phonics Workshop</a:t>
            </a:r>
          </a:p>
          <a:p>
            <a:pPr algn="ctr">
              <a:spcBef>
                <a:spcPct val="20000"/>
              </a:spcBef>
              <a:buFont typeface="Arial" charset="0"/>
              <a:buNone/>
            </a:pPr>
            <a:r>
              <a:rPr lang="en-GB" sz="3200">
                <a:solidFill>
                  <a:srgbClr val="000000"/>
                </a:solidFill>
                <a:latin typeface="Comic Sans MS" pitchFamily="66" charset="0"/>
              </a:rPr>
              <a:t>Monday 18</a:t>
            </a:r>
            <a:r>
              <a:rPr lang="en-GB" sz="3200" baseline="30000">
                <a:solidFill>
                  <a:srgbClr val="000000"/>
                </a:solidFill>
                <a:latin typeface="Comic Sans MS" pitchFamily="66" charset="0"/>
              </a:rPr>
              <a:t>th</a:t>
            </a:r>
            <a:r>
              <a:rPr lang="en-GB" sz="3200">
                <a:solidFill>
                  <a:srgbClr val="000000"/>
                </a:solidFill>
                <a:latin typeface="Comic Sans MS" pitchFamily="66" charset="0"/>
              </a:rPr>
              <a:t> September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3"/>
          <p:cNvSpPr txBox="1">
            <a:spLocks noChangeArrowheads="1"/>
          </p:cNvSpPr>
          <p:nvPr/>
        </p:nvSpPr>
        <p:spPr bwMode="auto">
          <a:xfrm>
            <a:off x="1943100" y="598488"/>
            <a:ext cx="6981825" cy="3868737"/>
          </a:xfrm>
          <a:prstGeom prst="rect">
            <a:avLst/>
          </a:prstGeom>
          <a:noFill/>
          <a:ln w="9525">
            <a:noFill/>
            <a:miter lim="800000"/>
            <a:headEnd/>
            <a:tailEnd/>
          </a:ln>
        </p:spPr>
        <p:txBody>
          <a:bodyPr/>
          <a:lstStyle/>
          <a:p>
            <a:pPr marL="228600" indent="-228600">
              <a:lnSpc>
                <a:spcPct val="90000"/>
              </a:lnSpc>
              <a:spcBef>
                <a:spcPts val="1000"/>
              </a:spcBef>
            </a:pPr>
            <a:r>
              <a:rPr lang="en-GB" altLang="en-US" sz="3000" i="1">
                <a:solidFill>
                  <a:schemeClr val="accent2"/>
                </a:solidFill>
                <a:latin typeface="Comic Sans MS" pitchFamily="66" charset="0"/>
              </a:rPr>
              <a:t>Oral blending</a:t>
            </a:r>
          </a:p>
          <a:p>
            <a:pPr marL="228600" indent="-228600">
              <a:lnSpc>
                <a:spcPct val="90000"/>
              </a:lnSpc>
              <a:spcBef>
                <a:spcPts val="1000"/>
              </a:spcBef>
            </a:pPr>
            <a:endParaRPr lang="en-GB" altLang="en-US" sz="3000" i="1">
              <a:solidFill>
                <a:schemeClr val="accent2"/>
              </a:solidFill>
              <a:latin typeface="Comic Sans MS" pitchFamily="66" charset="0"/>
            </a:endParaRPr>
          </a:p>
          <a:p>
            <a:pPr marL="228600" indent="-228600">
              <a:lnSpc>
                <a:spcPct val="90000"/>
              </a:lnSpc>
              <a:spcBef>
                <a:spcPts val="1000"/>
              </a:spcBef>
            </a:pPr>
            <a:r>
              <a:rPr lang="en-GB" altLang="en-US" sz="3000">
                <a:latin typeface="Comic Sans MS" pitchFamily="66" charset="0"/>
              </a:rPr>
              <a:t>	Hearing a series of spoken sounds and merging them together to make a spoken word – no text is used.</a:t>
            </a:r>
          </a:p>
          <a:p>
            <a:pPr marL="228600" indent="-228600">
              <a:lnSpc>
                <a:spcPct val="90000"/>
              </a:lnSpc>
              <a:spcBef>
                <a:spcPts val="1000"/>
              </a:spcBef>
            </a:pPr>
            <a:endParaRPr lang="en-GB" altLang="en-US" sz="3000">
              <a:latin typeface="Comic Sans MS" pitchFamily="66" charset="0"/>
            </a:endParaRPr>
          </a:p>
          <a:p>
            <a:pPr marL="228600" indent="-228600">
              <a:lnSpc>
                <a:spcPct val="90000"/>
              </a:lnSpc>
              <a:spcBef>
                <a:spcPts val="1000"/>
              </a:spcBef>
            </a:pPr>
            <a:r>
              <a:rPr lang="en-GB" altLang="en-US" sz="3000">
                <a:latin typeface="Comic Sans MS" pitchFamily="66" charset="0"/>
              </a:rPr>
              <a:t>	</a:t>
            </a:r>
            <a:r>
              <a:rPr lang="en-GB" altLang="en-US" sz="3000" i="1">
                <a:latin typeface="Comic Sans MS" pitchFamily="66" charset="0"/>
              </a:rPr>
              <a:t>For example, when a teacher calls out </a:t>
            </a:r>
          </a:p>
          <a:p>
            <a:pPr marL="228600" indent="-228600">
              <a:lnSpc>
                <a:spcPct val="90000"/>
              </a:lnSpc>
              <a:spcBef>
                <a:spcPts val="1000"/>
              </a:spcBef>
            </a:pPr>
            <a:r>
              <a:rPr lang="en-GB" altLang="en-US" sz="3000" i="1">
                <a:latin typeface="Comic Sans MS" pitchFamily="66" charset="0"/>
              </a:rPr>
              <a:t>	‘</a:t>
            </a:r>
            <a:r>
              <a:rPr lang="en-GB" altLang="en-US" sz="3000" i="1">
                <a:solidFill>
                  <a:schemeClr val="accent2"/>
                </a:solidFill>
                <a:latin typeface="Comic Sans MS" pitchFamily="66" charset="0"/>
              </a:rPr>
              <a:t>b-u-s</a:t>
            </a:r>
            <a:r>
              <a:rPr lang="en-GB" altLang="en-US" sz="3000" i="1">
                <a:latin typeface="Comic Sans MS" pitchFamily="66" charset="0"/>
              </a:rPr>
              <a:t>’, the children say ‘</a:t>
            </a:r>
            <a:r>
              <a:rPr lang="en-GB" altLang="en-US" sz="3000" i="1">
                <a:solidFill>
                  <a:schemeClr val="accent2"/>
                </a:solidFill>
                <a:latin typeface="Comic Sans MS" pitchFamily="66" charset="0"/>
              </a:rPr>
              <a:t>bus</a:t>
            </a:r>
            <a:r>
              <a:rPr lang="en-GB" altLang="en-US" sz="3000" i="1">
                <a:latin typeface="Comic Sans MS" pitchFamily="66" charset="0"/>
              </a:rPr>
              <a:t>’.</a:t>
            </a:r>
          </a:p>
          <a:p>
            <a:pPr marL="228600" indent="-228600">
              <a:lnSpc>
                <a:spcPct val="90000"/>
              </a:lnSpc>
              <a:spcBef>
                <a:spcPts val="1000"/>
              </a:spcBef>
            </a:pPr>
            <a:endParaRPr lang="en-GB" altLang="en-US" sz="3000" i="1">
              <a:latin typeface="Comic Sans MS" pitchFamily="66" charset="0"/>
            </a:endParaRPr>
          </a:p>
          <a:p>
            <a:pPr marL="228600" indent="-228600">
              <a:lnSpc>
                <a:spcPct val="90000"/>
              </a:lnSpc>
              <a:spcBef>
                <a:spcPts val="1000"/>
              </a:spcBef>
            </a:pPr>
            <a:r>
              <a:rPr lang="en-GB" altLang="en-US" sz="3000" i="1">
                <a:latin typeface="Comic Sans MS" pitchFamily="66" charset="0"/>
              </a:rPr>
              <a:t>	</a:t>
            </a:r>
            <a:r>
              <a:rPr lang="en-GB" altLang="en-US" sz="3000">
                <a:latin typeface="Comic Sans MS" pitchFamily="66" charset="0"/>
              </a:rPr>
              <a:t>This skill is usually taught before blending and reading printed words.</a:t>
            </a:r>
          </a:p>
        </p:txBody>
      </p:sp>
      <p:pic>
        <p:nvPicPr>
          <p:cNvPr id="25602" name="Picture 2"/>
          <p:cNvPicPr>
            <a:picLocks noChangeAspect="1"/>
          </p:cNvPicPr>
          <p:nvPr/>
        </p:nvPicPr>
        <p:blipFill>
          <a:blip r:embed="rId2"/>
          <a:srcRect l="29292" t="14285" r="30354" b="33652"/>
          <a:stretch>
            <a:fillRect/>
          </a:stretch>
        </p:blipFill>
        <p:spPr bwMode="auto">
          <a:xfrm>
            <a:off x="0" y="161925"/>
            <a:ext cx="1611313" cy="1736725"/>
          </a:xfrm>
          <a:prstGeom prst="rect">
            <a:avLst/>
          </a:prstGeom>
          <a:noFill/>
          <a:ln w="9525">
            <a:noFill/>
            <a:miter lim="800000"/>
            <a:headEnd/>
            <a:tailEnd/>
          </a:ln>
        </p:spPr>
      </p:pic>
      <p:pic>
        <p:nvPicPr>
          <p:cNvPr id="25603" name="Picture 3"/>
          <p:cNvPicPr>
            <a:picLocks noChangeAspect="1"/>
          </p:cNvPicPr>
          <p:nvPr/>
        </p:nvPicPr>
        <p:blipFill>
          <a:blip r:embed="rId3"/>
          <a:srcRect l="11446" t="11746" r="17564" b="14603"/>
          <a:stretch>
            <a:fillRect/>
          </a:stretch>
        </p:blipFill>
        <p:spPr bwMode="auto">
          <a:xfrm>
            <a:off x="10320338" y="141288"/>
            <a:ext cx="1682750" cy="16827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3"/>
          <p:cNvSpPr txBox="1">
            <a:spLocks noChangeArrowheads="1"/>
          </p:cNvSpPr>
          <p:nvPr/>
        </p:nvSpPr>
        <p:spPr bwMode="auto">
          <a:xfrm>
            <a:off x="1736725" y="747713"/>
            <a:ext cx="7461250" cy="2925762"/>
          </a:xfrm>
          <a:prstGeom prst="rect">
            <a:avLst/>
          </a:prstGeom>
          <a:noFill/>
          <a:ln w="9525">
            <a:noFill/>
            <a:miter lim="800000"/>
            <a:headEnd/>
            <a:tailEnd/>
          </a:ln>
        </p:spPr>
        <p:txBody>
          <a:bodyPr/>
          <a:lstStyle/>
          <a:p>
            <a:pPr marL="228600" indent="-228600">
              <a:lnSpc>
                <a:spcPct val="90000"/>
              </a:lnSpc>
              <a:spcBef>
                <a:spcPts val="1000"/>
              </a:spcBef>
            </a:pPr>
            <a:r>
              <a:rPr lang="en-GB" altLang="en-US" sz="4000" i="1">
                <a:solidFill>
                  <a:schemeClr val="accent2"/>
                </a:solidFill>
                <a:latin typeface="Comic Sans MS" pitchFamily="66" charset="0"/>
              </a:rPr>
              <a:t>Segmenting</a:t>
            </a:r>
          </a:p>
          <a:p>
            <a:pPr marL="228600" indent="-228600">
              <a:lnSpc>
                <a:spcPct val="90000"/>
              </a:lnSpc>
              <a:spcBef>
                <a:spcPts val="1000"/>
              </a:spcBef>
            </a:pPr>
            <a:endParaRPr lang="en-GB" altLang="en-US" sz="4000" i="1">
              <a:solidFill>
                <a:schemeClr val="accent2"/>
              </a:solidFill>
              <a:latin typeface="Comic Sans MS" pitchFamily="66" charset="0"/>
            </a:endParaRPr>
          </a:p>
          <a:p>
            <a:pPr marL="228600" indent="-228600">
              <a:lnSpc>
                <a:spcPct val="90000"/>
              </a:lnSpc>
              <a:spcBef>
                <a:spcPts val="1000"/>
              </a:spcBef>
            </a:pPr>
            <a:r>
              <a:rPr lang="en-GB" altLang="en-US" sz="4000">
                <a:latin typeface="Comic Sans MS" pitchFamily="66" charset="0"/>
              </a:rPr>
              <a:t>	Identifying the individual sounds in a spoken word</a:t>
            </a:r>
          </a:p>
          <a:p>
            <a:pPr marL="228600" indent="-228600">
              <a:lnSpc>
                <a:spcPct val="90000"/>
              </a:lnSpc>
              <a:spcBef>
                <a:spcPts val="1000"/>
              </a:spcBef>
            </a:pPr>
            <a:r>
              <a:rPr lang="en-GB" altLang="en-US" sz="4000">
                <a:latin typeface="Comic Sans MS" pitchFamily="66" charset="0"/>
              </a:rPr>
              <a:t>	(e.g. </a:t>
            </a:r>
            <a:r>
              <a:rPr lang="en-GB" altLang="en-US" sz="4000">
                <a:solidFill>
                  <a:schemeClr val="accent2"/>
                </a:solidFill>
                <a:latin typeface="Comic Sans MS" pitchFamily="66" charset="0"/>
              </a:rPr>
              <a:t>h-i-m</a:t>
            </a:r>
            <a:r>
              <a:rPr lang="en-GB" altLang="en-US" sz="4000">
                <a:latin typeface="Comic Sans MS" pitchFamily="66" charset="0"/>
              </a:rPr>
              <a:t>) and writing down or manipulating letters for each sound to form the word ‘him’.</a:t>
            </a:r>
          </a:p>
        </p:txBody>
      </p:sp>
      <p:pic>
        <p:nvPicPr>
          <p:cNvPr id="26626" name="Picture 4"/>
          <p:cNvPicPr>
            <a:picLocks noChangeAspect="1"/>
          </p:cNvPicPr>
          <p:nvPr/>
        </p:nvPicPr>
        <p:blipFill>
          <a:blip r:embed="rId2"/>
          <a:srcRect l="29292" t="14285" r="30354" b="33652"/>
          <a:stretch>
            <a:fillRect/>
          </a:stretch>
        </p:blipFill>
        <p:spPr bwMode="auto">
          <a:xfrm>
            <a:off x="0" y="161925"/>
            <a:ext cx="1611313" cy="1736725"/>
          </a:xfrm>
          <a:prstGeom prst="rect">
            <a:avLst/>
          </a:prstGeom>
          <a:noFill/>
          <a:ln w="9525">
            <a:noFill/>
            <a:miter lim="800000"/>
            <a:headEnd/>
            <a:tailEnd/>
          </a:ln>
        </p:spPr>
      </p:pic>
      <p:pic>
        <p:nvPicPr>
          <p:cNvPr id="26627" name="Picture 5"/>
          <p:cNvPicPr>
            <a:picLocks noChangeAspect="1"/>
          </p:cNvPicPr>
          <p:nvPr/>
        </p:nvPicPr>
        <p:blipFill>
          <a:blip r:embed="rId3"/>
          <a:srcRect l="11446" t="11746" r="17564" b="14603"/>
          <a:stretch>
            <a:fillRect/>
          </a:stretch>
        </p:blipFill>
        <p:spPr bwMode="auto">
          <a:xfrm>
            <a:off x="10320338" y="141288"/>
            <a:ext cx="1682750" cy="16827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2373313" y="1030288"/>
            <a:ext cx="7416800" cy="3200400"/>
          </a:xfrm>
          <a:prstGeom prst="rect">
            <a:avLst/>
          </a:prstGeom>
          <a:noFill/>
          <a:ln>
            <a:noFill/>
          </a:ln>
          <a:extLst/>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a:lstStyle>
          <a:p>
            <a:pPr eaLnBrk="1" hangingPunct="1">
              <a:buFontTx/>
              <a:buNone/>
              <a:defRPr/>
            </a:pPr>
            <a:r>
              <a:rPr lang="en-GB" altLang="en-US" sz="2800" i="1" kern="0" dirty="0" smtClean="0">
                <a:solidFill>
                  <a:srgbClr val="FFC000"/>
                </a:solidFill>
                <a:latin typeface="Comic Sans MS"/>
                <a:cs typeface="Arial"/>
              </a:rPr>
              <a:t>Digraph</a:t>
            </a:r>
          </a:p>
          <a:p>
            <a:pPr eaLnBrk="1" hangingPunct="1">
              <a:buFontTx/>
              <a:buNone/>
              <a:defRPr/>
            </a:pPr>
            <a:r>
              <a:rPr lang="en-GB" altLang="en-US" sz="2800" kern="0" dirty="0" smtClean="0">
                <a:solidFill>
                  <a:srgbClr val="000000"/>
                </a:solidFill>
                <a:latin typeface="Comic Sans MS"/>
                <a:cs typeface="Arial"/>
              </a:rPr>
              <a:t>Two letters, which make one sound</a:t>
            </a:r>
          </a:p>
          <a:p>
            <a:pPr eaLnBrk="1" hangingPunct="1">
              <a:buFontTx/>
              <a:buNone/>
              <a:defRPr/>
            </a:pPr>
            <a:endParaRPr lang="en-GB" altLang="en-US" sz="2800" kern="0" dirty="0" smtClean="0">
              <a:solidFill>
                <a:srgbClr val="000000"/>
              </a:solidFill>
              <a:latin typeface="Comic Sans MS"/>
              <a:cs typeface="Arial"/>
            </a:endParaRPr>
          </a:p>
          <a:p>
            <a:pPr eaLnBrk="1" hangingPunct="1">
              <a:buFontTx/>
              <a:buNone/>
              <a:defRPr/>
            </a:pPr>
            <a:r>
              <a:rPr lang="en-GB" altLang="en-US" sz="2800" kern="0" dirty="0" smtClean="0">
                <a:solidFill>
                  <a:srgbClr val="000000"/>
                </a:solidFill>
                <a:latin typeface="Comic Sans MS"/>
                <a:cs typeface="Arial"/>
              </a:rPr>
              <a:t>A consonant digraph contains two consonants</a:t>
            </a:r>
          </a:p>
          <a:p>
            <a:pPr eaLnBrk="1" hangingPunct="1">
              <a:buFontTx/>
              <a:buNone/>
              <a:defRPr/>
            </a:pPr>
            <a:r>
              <a:rPr lang="en-GB" altLang="en-US" sz="2800" kern="0" dirty="0" smtClean="0">
                <a:solidFill>
                  <a:srgbClr val="000000"/>
                </a:solidFill>
                <a:latin typeface="Comic Sans MS"/>
                <a:cs typeface="Arial"/>
              </a:rPr>
              <a:t>			</a:t>
            </a:r>
            <a:r>
              <a:rPr lang="en-GB" altLang="en-US" sz="2800" kern="0" dirty="0" err="1" smtClean="0">
                <a:solidFill>
                  <a:srgbClr val="000000"/>
                </a:solidFill>
                <a:latin typeface="Comic Sans MS"/>
                <a:cs typeface="Arial"/>
              </a:rPr>
              <a:t>sh</a:t>
            </a:r>
            <a:r>
              <a:rPr lang="en-GB" altLang="en-US" sz="2800" kern="0" dirty="0" smtClean="0">
                <a:solidFill>
                  <a:srgbClr val="000000"/>
                </a:solidFill>
                <a:latin typeface="Comic Sans MS"/>
                <a:cs typeface="Arial"/>
              </a:rPr>
              <a:t>	</a:t>
            </a:r>
            <a:r>
              <a:rPr lang="en-GB" altLang="en-US" sz="2800" kern="0" dirty="0" err="1" smtClean="0">
                <a:solidFill>
                  <a:srgbClr val="000000"/>
                </a:solidFill>
                <a:latin typeface="Comic Sans MS"/>
                <a:cs typeface="Arial"/>
              </a:rPr>
              <a:t>ck</a:t>
            </a:r>
            <a:r>
              <a:rPr lang="en-GB" altLang="en-US" sz="2800" kern="0" dirty="0" smtClean="0">
                <a:solidFill>
                  <a:srgbClr val="000000"/>
                </a:solidFill>
                <a:latin typeface="Comic Sans MS"/>
                <a:cs typeface="Arial"/>
              </a:rPr>
              <a:t>	</a:t>
            </a:r>
            <a:r>
              <a:rPr lang="en-GB" altLang="en-US" sz="2800" kern="0" dirty="0" err="1" smtClean="0">
                <a:solidFill>
                  <a:srgbClr val="000000"/>
                </a:solidFill>
                <a:latin typeface="Comic Sans MS"/>
                <a:cs typeface="Arial"/>
              </a:rPr>
              <a:t>th</a:t>
            </a:r>
            <a:r>
              <a:rPr lang="en-GB" altLang="en-US" sz="2800" kern="0" dirty="0" smtClean="0">
                <a:solidFill>
                  <a:srgbClr val="000000"/>
                </a:solidFill>
                <a:latin typeface="Comic Sans MS"/>
                <a:cs typeface="Arial"/>
              </a:rPr>
              <a:t>	</a:t>
            </a:r>
            <a:r>
              <a:rPr lang="en-GB" altLang="en-US" sz="2800" kern="0" dirty="0" err="1" smtClean="0">
                <a:solidFill>
                  <a:srgbClr val="000000"/>
                </a:solidFill>
                <a:latin typeface="Comic Sans MS"/>
                <a:cs typeface="Arial"/>
              </a:rPr>
              <a:t>ll</a:t>
            </a:r>
            <a:endParaRPr lang="en-GB" altLang="en-US" sz="2800" kern="0" dirty="0" smtClean="0">
              <a:solidFill>
                <a:srgbClr val="000000"/>
              </a:solidFill>
              <a:latin typeface="Comic Sans MS"/>
              <a:cs typeface="Arial"/>
            </a:endParaRPr>
          </a:p>
          <a:p>
            <a:pPr eaLnBrk="1" hangingPunct="1">
              <a:buFontTx/>
              <a:buNone/>
              <a:defRPr/>
            </a:pPr>
            <a:endParaRPr lang="en-GB" altLang="en-US" sz="2800" kern="0" dirty="0" smtClean="0">
              <a:solidFill>
                <a:srgbClr val="000000"/>
              </a:solidFill>
              <a:latin typeface="Comic Sans MS"/>
              <a:cs typeface="Arial"/>
            </a:endParaRPr>
          </a:p>
          <a:p>
            <a:pPr eaLnBrk="1" hangingPunct="1">
              <a:buFontTx/>
              <a:buNone/>
              <a:defRPr/>
            </a:pPr>
            <a:r>
              <a:rPr lang="en-GB" altLang="en-US" sz="2800" kern="0" dirty="0" smtClean="0">
                <a:solidFill>
                  <a:srgbClr val="000000"/>
                </a:solidFill>
                <a:latin typeface="Comic Sans MS"/>
                <a:cs typeface="Arial"/>
              </a:rPr>
              <a:t>A vowel digraph contains at least one vowel</a:t>
            </a:r>
          </a:p>
          <a:p>
            <a:pPr eaLnBrk="1" hangingPunct="1">
              <a:buFontTx/>
              <a:buNone/>
              <a:defRPr/>
            </a:pPr>
            <a:r>
              <a:rPr lang="en-GB" altLang="en-US" sz="2800" kern="0" dirty="0" smtClean="0">
                <a:solidFill>
                  <a:srgbClr val="000000"/>
                </a:solidFill>
                <a:latin typeface="Comic Sans MS"/>
                <a:cs typeface="Arial"/>
              </a:rPr>
              <a:t>			</a:t>
            </a:r>
            <a:r>
              <a:rPr lang="en-GB" altLang="en-US" sz="2800" kern="0" dirty="0" err="1" smtClean="0">
                <a:solidFill>
                  <a:srgbClr val="000000"/>
                </a:solidFill>
                <a:latin typeface="Comic Sans MS"/>
                <a:cs typeface="Arial"/>
              </a:rPr>
              <a:t>ai</a:t>
            </a:r>
            <a:r>
              <a:rPr lang="en-GB" altLang="en-US" sz="2800" kern="0" dirty="0" smtClean="0">
                <a:solidFill>
                  <a:srgbClr val="000000"/>
                </a:solidFill>
                <a:latin typeface="Comic Sans MS"/>
                <a:cs typeface="Arial"/>
              </a:rPr>
              <a:t> 	</a:t>
            </a:r>
            <a:r>
              <a:rPr lang="en-GB" altLang="en-US" sz="2800" kern="0" dirty="0" err="1" smtClean="0">
                <a:solidFill>
                  <a:srgbClr val="000000"/>
                </a:solidFill>
                <a:latin typeface="Comic Sans MS"/>
                <a:cs typeface="Arial"/>
              </a:rPr>
              <a:t>ee</a:t>
            </a:r>
            <a:r>
              <a:rPr lang="en-GB" altLang="en-US" sz="2800" kern="0" dirty="0" smtClean="0">
                <a:solidFill>
                  <a:srgbClr val="000000"/>
                </a:solidFill>
                <a:latin typeface="Comic Sans MS"/>
                <a:cs typeface="Arial"/>
              </a:rPr>
              <a:t> 	</a:t>
            </a:r>
            <a:r>
              <a:rPr lang="en-GB" altLang="en-US" sz="2800" kern="0" dirty="0" err="1" smtClean="0">
                <a:solidFill>
                  <a:srgbClr val="000000"/>
                </a:solidFill>
                <a:latin typeface="Comic Sans MS"/>
                <a:cs typeface="Arial"/>
              </a:rPr>
              <a:t>ar</a:t>
            </a:r>
            <a:r>
              <a:rPr lang="en-GB" altLang="en-US" sz="2800" kern="0" dirty="0" smtClean="0">
                <a:solidFill>
                  <a:srgbClr val="000000"/>
                </a:solidFill>
                <a:latin typeface="Comic Sans MS"/>
                <a:cs typeface="Arial"/>
              </a:rPr>
              <a:t> 	oy</a:t>
            </a:r>
          </a:p>
        </p:txBody>
      </p:sp>
      <p:pic>
        <p:nvPicPr>
          <p:cNvPr id="27650" name="Picture 4"/>
          <p:cNvPicPr>
            <a:picLocks noChangeAspect="1"/>
          </p:cNvPicPr>
          <p:nvPr/>
        </p:nvPicPr>
        <p:blipFill>
          <a:blip r:embed="rId2"/>
          <a:srcRect l="29292" t="14285" r="30354" b="33652"/>
          <a:stretch>
            <a:fillRect/>
          </a:stretch>
        </p:blipFill>
        <p:spPr bwMode="auto">
          <a:xfrm>
            <a:off x="0" y="161925"/>
            <a:ext cx="1611313" cy="1736725"/>
          </a:xfrm>
          <a:prstGeom prst="rect">
            <a:avLst/>
          </a:prstGeom>
          <a:noFill/>
          <a:ln w="9525">
            <a:noFill/>
            <a:miter lim="800000"/>
            <a:headEnd/>
            <a:tailEnd/>
          </a:ln>
        </p:spPr>
      </p:pic>
      <p:pic>
        <p:nvPicPr>
          <p:cNvPr id="27651" name="Picture 5"/>
          <p:cNvPicPr>
            <a:picLocks noChangeAspect="1"/>
          </p:cNvPicPr>
          <p:nvPr/>
        </p:nvPicPr>
        <p:blipFill>
          <a:blip r:embed="rId3"/>
          <a:srcRect l="11446" t="11746" r="17564" b="14603"/>
          <a:stretch>
            <a:fillRect/>
          </a:stretch>
        </p:blipFill>
        <p:spPr bwMode="auto">
          <a:xfrm>
            <a:off x="10320338" y="141288"/>
            <a:ext cx="1682750" cy="16827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txBox="1">
            <a:spLocks noChangeArrowheads="1"/>
          </p:cNvSpPr>
          <p:nvPr/>
        </p:nvSpPr>
        <p:spPr bwMode="auto">
          <a:xfrm>
            <a:off x="1866900" y="1384300"/>
            <a:ext cx="7696200" cy="3657600"/>
          </a:xfrm>
          <a:prstGeom prst="rect">
            <a:avLst/>
          </a:prstGeom>
          <a:noFill/>
          <a:ln>
            <a:noFill/>
          </a:ln>
          <a:extLst/>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a:lstStyle>
          <a:p>
            <a:pPr eaLnBrk="1" hangingPunct="1">
              <a:buFontTx/>
              <a:buNone/>
              <a:defRPr/>
            </a:pPr>
            <a:r>
              <a:rPr lang="en-GB" altLang="en-US" sz="3600" i="1" kern="0" dirty="0" err="1" smtClean="0">
                <a:solidFill>
                  <a:srgbClr val="FFC000"/>
                </a:solidFill>
                <a:latin typeface="Comic Sans MS"/>
                <a:cs typeface="Arial"/>
              </a:rPr>
              <a:t>Trigraph</a:t>
            </a:r>
            <a:endParaRPr lang="en-GB" altLang="en-US" sz="3600" i="1" kern="0" dirty="0" smtClean="0">
              <a:solidFill>
                <a:srgbClr val="FFC000"/>
              </a:solidFill>
              <a:latin typeface="Comic Sans MS"/>
              <a:cs typeface="Arial"/>
            </a:endParaRPr>
          </a:p>
          <a:p>
            <a:pPr eaLnBrk="1" hangingPunct="1">
              <a:buFontTx/>
              <a:buNone/>
              <a:defRPr/>
            </a:pPr>
            <a:endParaRPr lang="en-GB" altLang="en-US" sz="3600" i="1" kern="0" dirty="0" smtClean="0">
              <a:solidFill>
                <a:srgbClr val="000000"/>
              </a:solidFill>
              <a:latin typeface="Comic Sans MS"/>
              <a:cs typeface="Arial"/>
            </a:endParaRPr>
          </a:p>
          <a:p>
            <a:pPr eaLnBrk="1" hangingPunct="1">
              <a:buFontTx/>
              <a:buNone/>
              <a:defRPr/>
            </a:pPr>
            <a:r>
              <a:rPr lang="en-GB" altLang="en-US" sz="3600" kern="0" dirty="0" smtClean="0">
                <a:solidFill>
                  <a:srgbClr val="000000"/>
                </a:solidFill>
                <a:latin typeface="Comic Sans MS"/>
                <a:cs typeface="Arial"/>
              </a:rPr>
              <a:t>Three letters, which make one sound</a:t>
            </a:r>
          </a:p>
          <a:p>
            <a:pPr eaLnBrk="1" hangingPunct="1">
              <a:buFontTx/>
              <a:buNone/>
              <a:defRPr/>
            </a:pPr>
            <a:r>
              <a:rPr lang="en-GB" altLang="en-US" sz="3600" kern="0" dirty="0" smtClean="0">
                <a:solidFill>
                  <a:srgbClr val="FF0066"/>
                </a:solidFill>
                <a:latin typeface="Comic Sans MS"/>
                <a:cs typeface="Arial"/>
              </a:rPr>
              <a:t>				</a:t>
            </a:r>
          </a:p>
          <a:p>
            <a:pPr eaLnBrk="1" hangingPunct="1">
              <a:buFontTx/>
              <a:buNone/>
              <a:defRPr/>
            </a:pPr>
            <a:r>
              <a:rPr lang="en-GB" altLang="en-US" sz="3600" kern="0" dirty="0" smtClean="0">
                <a:solidFill>
                  <a:srgbClr val="FF0066"/>
                </a:solidFill>
                <a:latin typeface="Comic Sans MS"/>
                <a:cs typeface="Arial"/>
              </a:rPr>
              <a:t>			    </a:t>
            </a:r>
            <a:r>
              <a:rPr lang="en-GB" altLang="en-US" sz="3600" kern="0" dirty="0" err="1" smtClean="0">
                <a:solidFill>
                  <a:srgbClr val="000000"/>
                </a:solidFill>
                <a:latin typeface="Comic Sans MS"/>
                <a:cs typeface="Arial"/>
              </a:rPr>
              <a:t>igh</a:t>
            </a:r>
            <a:r>
              <a:rPr lang="en-GB" altLang="en-US" sz="3600" kern="0" dirty="0" smtClean="0">
                <a:solidFill>
                  <a:srgbClr val="000000"/>
                </a:solidFill>
                <a:latin typeface="Comic Sans MS"/>
                <a:cs typeface="Arial"/>
              </a:rPr>
              <a:t>        </a:t>
            </a:r>
            <a:r>
              <a:rPr lang="en-GB" altLang="en-US" sz="3600" kern="0" dirty="0" err="1" smtClean="0">
                <a:solidFill>
                  <a:srgbClr val="000000"/>
                </a:solidFill>
                <a:latin typeface="Comic Sans MS"/>
                <a:cs typeface="Arial"/>
              </a:rPr>
              <a:t>dge</a:t>
            </a:r>
            <a:endParaRPr lang="en-GB" altLang="en-US" sz="3600" kern="0" dirty="0" smtClean="0">
              <a:solidFill>
                <a:srgbClr val="000000"/>
              </a:solidFill>
              <a:latin typeface="Comic Sans MS"/>
              <a:cs typeface="Arial"/>
            </a:endParaRPr>
          </a:p>
        </p:txBody>
      </p:sp>
      <p:pic>
        <p:nvPicPr>
          <p:cNvPr id="28674" name="Picture 2"/>
          <p:cNvPicPr>
            <a:picLocks noChangeAspect="1"/>
          </p:cNvPicPr>
          <p:nvPr/>
        </p:nvPicPr>
        <p:blipFill>
          <a:blip r:embed="rId2"/>
          <a:srcRect l="29292" t="14285" r="30354" b="33652"/>
          <a:stretch>
            <a:fillRect/>
          </a:stretch>
        </p:blipFill>
        <p:spPr bwMode="auto">
          <a:xfrm>
            <a:off x="0" y="161925"/>
            <a:ext cx="1611313" cy="1736725"/>
          </a:xfrm>
          <a:prstGeom prst="rect">
            <a:avLst/>
          </a:prstGeom>
          <a:noFill/>
          <a:ln w="9525">
            <a:noFill/>
            <a:miter lim="800000"/>
            <a:headEnd/>
            <a:tailEnd/>
          </a:ln>
        </p:spPr>
      </p:pic>
      <p:pic>
        <p:nvPicPr>
          <p:cNvPr id="28675" name="Picture 3"/>
          <p:cNvPicPr>
            <a:picLocks noChangeAspect="1"/>
          </p:cNvPicPr>
          <p:nvPr/>
        </p:nvPicPr>
        <p:blipFill>
          <a:blip r:embed="rId3"/>
          <a:srcRect l="11446" t="11746" r="17564" b="14603"/>
          <a:stretch>
            <a:fillRect/>
          </a:stretch>
        </p:blipFill>
        <p:spPr bwMode="auto">
          <a:xfrm>
            <a:off x="10320338" y="141288"/>
            <a:ext cx="1682750" cy="16827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p:cNvSpPr txBox="1">
            <a:spLocks noChangeArrowheads="1"/>
          </p:cNvSpPr>
          <p:nvPr/>
        </p:nvSpPr>
        <p:spPr bwMode="auto">
          <a:xfrm>
            <a:off x="901700" y="1358900"/>
            <a:ext cx="7696200" cy="3657600"/>
          </a:xfrm>
          <a:prstGeom prst="rect">
            <a:avLst/>
          </a:prstGeom>
          <a:noFill/>
          <a:ln>
            <a:noFill/>
          </a:ln>
          <a:extLst/>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a:lstStyle>
          <a:p>
            <a:pPr eaLnBrk="1" hangingPunct="1">
              <a:buFontTx/>
              <a:buNone/>
              <a:defRPr/>
            </a:pPr>
            <a:endParaRPr lang="en-GB" altLang="en-US" sz="3600" i="1" kern="0" dirty="0" smtClean="0">
              <a:solidFill>
                <a:srgbClr val="000000"/>
              </a:solidFill>
              <a:latin typeface="Comic Sans MS"/>
              <a:cs typeface="Arial"/>
            </a:endParaRPr>
          </a:p>
          <a:p>
            <a:pPr eaLnBrk="1" hangingPunct="1">
              <a:buFontTx/>
              <a:buNone/>
              <a:defRPr/>
            </a:pPr>
            <a:r>
              <a:rPr lang="en-GB" altLang="en-US" sz="3600" i="1" kern="0" dirty="0" smtClean="0">
                <a:solidFill>
                  <a:srgbClr val="FFC000"/>
                </a:solidFill>
                <a:latin typeface="Comic Sans MS"/>
                <a:cs typeface="Arial"/>
              </a:rPr>
              <a:t>Split digraph</a:t>
            </a:r>
          </a:p>
          <a:p>
            <a:pPr eaLnBrk="1" hangingPunct="1">
              <a:defRPr/>
            </a:pPr>
            <a:endParaRPr lang="en-GB" altLang="en-US" sz="3600" i="1" kern="0" dirty="0" smtClean="0">
              <a:solidFill>
                <a:srgbClr val="000000"/>
              </a:solidFill>
              <a:latin typeface="Comic Sans MS"/>
              <a:cs typeface="Arial"/>
            </a:endParaRPr>
          </a:p>
          <a:p>
            <a:pPr eaLnBrk="1" hangingPunct="1">
              <a:buFontTx/>
              <a:buNone/>
              <a:defRPr/>
            </a:pPr>
            <a:r>
              <a:rPr lang="en-GB" altLang="en-US" sz="3600" kern="0" dirty="0" smtClean="0">
                <a:solidFill>
                  <a:srgbClr val="000000"/>
                </a:solidFill>
                <a:latin typeface="Comic Sans MS"/>
                <a:cs typeface="Arial"/>
              </a:rPr>
              <a:t>A digraph in which the two letters are not adjacent (e.g. m</a:t>
            </a:r>
            <a:r>
              <a:rPr lang="en-GB" altLang="en-US" sz="3600" kern="0" dirty="0" smtClean="0">
                <a:solidFill>
                  <a:srgbClr val="FF0000"/>
                </a:solidFill>
                <a:latin typeface="Comic Sans MS"/>
                <a:cs typeface="Arial"/>
              </a:rPr>
              <a:t>a</a:t>
            </a:r>
            <a:r>
              <a:rPr lang="en-GB" altLang="en-US" sz="3600" kern="0" dirty="0" smtClean="0">
                <a:solidFill>
                  <a:srgbClr val="000000"/>
                </a:solidFill>
                <a:latin typeface="Comic Sans MS"/>
                <a:cs typeface="Arial"/>
              </a:rPr>
              <a:t>k</a:t>
            </a:r>
            <a:r>
              <a:rPr lang="en-GB" altLang="en-US" sz="3600" kern="0" dirty="0" smtClean="0">
                <a:solidFill>
                  <a:srgbClr val="FF0000"/>
                </a:solidFill>
                <a:latin typeface="Comic Sans MS"/>
                <a:cs typeface="Arial"/>
              </a:rPr>
              <a:t>e</a:t>
            </a:r>
            <a:r>
              <a:rPr lang="en-GB" altLang="en-US" sz="3600" kern="0" dirty="0" smtClean="0">
                <a:solidFill>
                  <a:srgbClr val="000000"/>
                </a:solidFill>
                <a:latin typeface="Comic Sans MS"/>
                <a:cs typeface="Arial"/>
              </a:rPr>
              <a:t>).</a:t>
            </a:r>
            <a:endParaRPr lang="en-US" altLang="en-US" sz="3600" kern="0" dirty="0" smtClean="0">
              <a:solidFill>
                <a:srgbClr val="000000"/>
              </a:solidFill>
              <a:latin typeface="Comic Sans MS"/>
              <a:cs typeface="Arial"/>
            </a:endParaRPr>
          </a:p>
        </p:txBody>
      </p:sp>
      <p:pic>
        <p:nvPicPr>
          <p:cNvPr id="29698" name="Picture 3"/>
          <p:cNvPicPr>
            <a:picLocks noChangeAspect="1"/>
          </p:cNvPicPr>
          <p:nvPr/>
        </p:nvPicPr>
        <p:blipFill>
          <a:blip r:embed="rId2"/>
          <a:srcRect l="29292" t="14285" r="30354" b="33652"/>
          <a:stretch>
            <a:fillRect/>
          </a:stretch>
        </p:blipFill>
        <p:spPr bwMode="auto">
          <a:xfrm>
            <a:off x="0" y="161925"/>
            <a:ext cx="1611313" cy="1736725"/>
          </a:xfrm>
          <a:prstGeom prst="rect">
            <a:avLst/>
          </a:prstGeom>
          <a:noFill/>
          <a:ln w="9525">
            <a:noFill/>
            <a:miter lim="800000"/>
            <a:headEnd/>
            <a:tailEnd/>
          </a:ln>
        </p:spPr>
      </p:pic>
      <p:pic>
        <p:nvPicPr>
          <p:cNvPr id="29699" name="Picture 4"/>
          <p:cNvPicPr>
            <a:picLocks noChangeAspect="1"/>
          </p:cNvPicPr>
          <p:nvPr/>
        </p:nvPicPr>
        <p:blipFill>
          <a:blip r:embed="rId3"/>
          <a:srcRect l="11446" t="11746" r="17564" b="14603"/>
          <a:stretch>
            <a:fillRect/>
          </a:stretch>
        </p:blipFill>
        <p:spPr bwMode="auto">
          <a:xfrm>
            <a:off x="10320338" y="141288"/>
            <a:ext cx="1682750" cy="16827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21" name="Picture 1"/>
          <p:cNvPicPr>
            <a:picLocks noChangeAspect="1"/>
          </p:cNvPicPr>
          <p:nvPr/>
        </p:nvPicPr>
        <p:blipFill>
          <a:blip r:embed="rId2"/>
          <a:srcRect/>
          <a:stretch>
            <a:fillRect/>
          </a:stretch>
        </p:blipFill>
        <p:spPr bwMode="auto">
          <a:xfrm>
            <a:off x="2216150" y="560388"/>
            <a:ext cx="6870700" cy="1266825"/>
          </a:xfrm>
          <a:prstGeom prst="rect">
            <a:avLst/>
          </a:prstGeom>
          <a:noFill/>
          <a:ln w="9525">
            <a:noFill/>
            <a:miter lim="800000"/>
            <a:headEnd/>
            <a:tailEnd/>
          </a:ln>
        </p:spPr>
      </p:pic>
      <p:sp>
        <p:nvSpPr>
          <p:cNvPr id="3" name="Rectangle 3"/>
          <p:cNvSpPr txBox="1">
            <a:spLocks noChangeArrowheads="1"/>
          </p:cNvSpPr>
          <p:nvPr/>
        </p:nvSpPr>
        <p:spPr bwMode="auto">
          <a:xfrm>
            <a:off x="3365500" y="2438400"/>
            <a:ext cx="7696200" cy="3657600"/>
          </a:xfrm>
          <a:prstGeom prst="rect">
            <a:avLst/>
          </a:prstGeom>
          <a:noFill/>
          <a:ln>
            <a:noFill/>
          </a:ln>
          <a:extLst/>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a:lstStyle>
          <a:p>
            <a:pPr eaLnBrk="1" hangingPunct="1">
              <a:defRPr/>
            </a:pPr>
            <a:r>
              <a:rPr lang="en-GB" altLang="en-US" kern="0" dirty="0" smtClean="0">
                <a:solidFill>
                  <a:srgbClr val="000000"/>
                </a:solidFill>
                <a:latin typeface="Comic Sans MS"/>
                <a:cs typeface="Arial"/>
              </a:rPr>
              <a:t>C   consonant </a:t>
            </a:r>
            <a:r>
              <a:rPr lang="en-GB" altLang="en-US" u="sng" kern="0" dirty="0" smtClean="0">
                <a:solidFill>
                  <a:srgbClr val="000000"/>
                </a:solidFill>
                <a:latin typeface="Comic Sans MS"/>
                <a:cs typeface="Arial"/>
              </a:rPr>
              <a:t>phoneme</a:t>
            </a:r>
          </a:p>
          <a:p>
            <a:pPr eaLnBrk="1" hangingPunct="1">
              <a:defRPr/>
            </a:pPr>
            <a:endParaRPr lang="en-GB" altLang="en-US" u="sng" kern="0" dirty="0" smtClean="0">
              <a:solidFill>
                <a:srgbClr val="000000"/>
              </a:solidFill>
              <a:latin typeface="Comic Sans MS"/>
              <a:cs typeface="Arial"/>
            </a:endParaRPr>
          </a:p>
          <a:p>
            <a:pPr eaLnBrk="1" hangingPunct="1">
              <a:defRPr/>
            </a:pPr>
            <a:r>
              <a:rPr lang="en-GB" altLang="en-US" kern="0" dirty="0" smtClean="0">
                <a:solidFill>
                  <a:srgbClr val="000000"/>
                </a:solidFill>
                <a:latin typeface="Comic Sans MS"/>
                <a:cs typeface="Arial"/>
              </a:rPr>
              <a:t>V 	vowel </a:t>
            </a:r>
            <a:r>
              <a:rPr lang="en-GB" altLang="en-US" u="sng" kern="0" dirty="0" smtClean="0">
                <a:solidFill>
                  <a:srgbClr val="000000"/>
                </a:solidFill>
                <a:latin typeface="Comic Sans MS"/>
                <a:cs typeface="Arial"/>
              </a:rPr>
              <a:t>phoneme</a:t>
            </a:r>
          </a:p>
          <a:p>
            <a:pPr eaLnBrk="1" hangingPunct="1">
              <a:defRPr/>
            </a:pPr>
            <a:endParaRPr lang="en-GB" altLang="en-US" kern="0" dirty="0" smtClean="0">
              <a:solidFill>
                <a:srgbClr val="000000"/>
              </a:solidFill>
              <a:latin typeface="Comic Sans MS"/>
              <a:cs typeface="Arial"/>
            </a:endParaRPr>
          </a:p>
          <a:p>
            <a:pPr eaLnBrk="1" hangingPunct="1">
              <a:defRPr/>
            </a:pPr>
            <a:r>
              <a:rPr lang="en-GB" altLang="en-US" kern="0" dirty="0" smtClean="0">
                <a:solidFill>
                  <a:srgbClr val="000000"/>
                </a:solidFill>
                <a:latin typeface="Comic Sans MS"/>
                <a:cs typeface="Arial"/>
              </a:rPr>
              <a:t>C	consonant </a:t>
            </a:r>
            <a:r>
              <a:rPr lang="en-GB" altLang="en-US" u="sng" kern="0" dirty="0" smtClean="0">
                <a:solidFill>
                  <a:srgbClr val="000000"/>
                </a:solidFill>
                <a:latin typeface="Comic Sans MS"/>
                <a:cs typeface="Arial"/>
              </a:rPr>
              <a:t>phoneme</a:t>
            </a:r>
          </a:p>
          <a:p>
            <a:pPr eaLnBrk="1" hangingPunct="1">
              <a:defRPr/>
            </a:pPr>
            <a:endParaRPr lang="en-US" altLang="en-US" kern="0" dirty="0" smtClean="0">
              <a:solidFill>
                <a:srgbClr val="000000"/>
              </a:solidFill>
              <a:latin typeface="Comic Sans MS"/>
              <a:cs typeface="Arial"/>
            </a:endParaRPr>
          </a:p>
        </p:txBody>
      </p:sp>
      <p:pic>
        <p:nvPicPr>
          <p:cNvPr id="30723" name="Picture 3"/>
          <p:cNvPicPr>
            <a:picLocks noChangeAspect="1"/>
          </p:cNvPicPr>
          <p:nvPr/>
        </p:nvPicPr>
        <p:blipFill>
          <a:blip r:embed="rId3"/>
          <a:srcRect l="29292" t="14285" r="30354" b="33652"/>
          <a:stretch>
            <a:fillRect/>
          </a:stretch>
        </p:blipFill>
        <p:spPr bwMode="auto">
          <a:xfrm>
            <a:off x="0" y="161925"/>
            <a:ext cx="1611313" cy="1736725"/>
          </a:xfrm>
          <a:prstGeom prst="rect">
            <a:avLst/>
          </a:prstGeom>
          <a:noFill/>
          <a:ln w="9525">
            <a:noFill/>
            <a:miter lim="800000"/>
            <a:headEnd/>
            <a:tailEnd/>
          </a:ln>
        </p:spPr>
      </p:pic>
      <p:pic>
        <p:nvPicPr>
          <p:cNvPr id="30724" name="Picture 4"/>
          <p:cNvPicPr>
            <a:picLocks noChangeAspect="1"/>
          </p:cNvPicPr>
          <p:nvPr/>
        </p:nvPicPr>
        <p:blipFill>
          <a:blip r:embed="rId4"/>
          <a:srcRect l="11446" t="11746" r="17564" b="14603"/>
          <a:stretch>
            <a:fillRect/>
          </a:stretch>
        </p:blipFill>
        <p:spPr bwMode="auto">
          <a:xfrm>
            <a:off x="10320338" y="141288"/>
            <a:ext cx="1682750" cy="16827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bwMode="auto">
          <a:xfrm>
            <a:off x="2374900" y="88900"/>
            <a:ext cx="6870700" cy="1600200"/>
          </a:xfrm>
          <a:prstGeom prst="rect">
            <a:avLst/>
          </a:prstGeom>
          <a:noFill/>
          <a:ln>
            <a:noFill/>
          </a:ln>
          <a:extLst/>
        </p:spPr>
        <p:txBody>
          <a:bodyPr anchor="b"/>
          <a:lstStyle>
            <a:lvl1pPr algn="ctr" rtl="0" eaLnBrk="0" fontAlgn="base" hangingPunct="0">
              <a:spcBef>
                <a:spcPct val="0"/>
              </a:spcBef>
              <a:spcAft>
                <a:spcPct val="0"/>
              </a:spcAft>
              <a:defRPr sz="44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omic Sans MS" pitchFamily="66" charset="0"/>
                <a:cs typeface="Arial" charset="0"/>
              </a:defRPr>
            </a:lvl2pPr>
            <a:lvl3pPr algn="ctr" rtl="0" eaLnBrk="0" fontAlgn="base" hangingPunct="0">
              <a:spcBef>
                <a:spcPct val="0"/>
              </a:spcBef>
              <a:spcAft>
                <a:spcPct val="0"/>
              </a:spcAft>
              <a:defRPr sz="4400">
                <a:solidFill>
                  <a:schemeClr val="tx1"/>
                </a:solidFill>
                <a:latin typeface="Comic Sans MS" pitchFamily="66" charset="0"/>
                <a:cs typeface="Arial" charset="0"/>
              </a:defRPr>
            </a:lvl3pPr>
            <a:lvl4pPr algn="ctr" rtl="0" eaLnBrk="0" fontAlgn="base" hangingPunct="0">
              <a:spcBef>
                <a:spcPct val="0"/>
              </a:spcBef>
              <a:spcAft>
                <a:spcPct val="0"/>
              </a:spcAft>
              <a:defRPr sz="4400">
                <a:solidFill>
                  <a:schemeClr val="tx1"/>
                </a:solidFill>
                <a:latin typeface="Comic Sans MS" pitchFamily="66" charset="0"/>
                <a:cs typeface="Arial" charset="0"/>
              </a:defRPr>
            </a:lvl4pPr>
            <a:lvl5pPr algn="ctr" rtl="0" eaLnBrk="0" fontAlgn="base" hangingPunct="0">
              <a:spcBef>
                <a:spcPct val="0"/>
              </a:spcBef>
              <a:spcAft>
                <a:spcPct val="0"/>
              </a:spcAft>
              <a:defRPr sz="4400">
                <a:solidFill>
                  <a:schemeClr val="tx1"/>
                </a:solidFill>
                <a:latin typeface="Comic Sans MS" pitchFamily="66" charset="0"/>
                <a:cs typeface="Arial" charset="0"/>
              </a:defRPr>
            </a:lvl5pPr>
            <a:lvl6pPr marL="457200" algn="ctr" rtl="0" fontAlgn="base">
              <a:spcBef>
                <a:spcPct val="0"/>
              </a:spcBef>
              <a:spcAft>
                <a:spcPct val="0"/>
              </a:spcAft>
              <a:defRPr sz="4400">
                <a:solidFill>
                  <a:schemeClr val="tx1"/>
                </a:solidFill>
                <a:latin typeface="Comic Sans MS" pitchFamily="66" charset="0"/>
                <a:cs typeface="Arial" charset="0"/>
              </a:defRPr>
            </a:lvl6pPr>
            <a:lvl7pPr marL="914400" algn="ctr" rtl="0" fontAlgn="base">
              <a:spcBef>
                <a:spcPct val="0"/>
              </a:spcBef>
              <a:spcAft>
                <a:spcPct val="0"/>
              </a:spcAft>
              <a:defRPr sz="4400">
                <a:solidFill>
                  <a:schemeClr val="tx1"/>
                </a:solidFill>
                <a:latin typeface="Comic Sans MS" pitchFamily="66" charset="0"/>
                <a:cs typeface="Arial" charset="0"/>
              </a:defRPr>
            </a:lvl7pPr>
            <a:lvl8pPr marL="1371600" algn="ctr" rtl="0" fontAlgn="base">
              <a:spcBef>
                <a:spcPct val="0"/>
              </a:spcBef>
              <a:spcAft>
                <a:spcPct val="0"/>
              </a:spcAft>
              <a:defRPr sz="4400">
                <a:solidFill>
                  <a:schemeClr val="tx1"/>
                </a:solidFill>
                <a:latin typeface="Comic Sans MS" pitchFamily="66" charset="0"/>
                <a:cs typeface="Arial" charset="0"/>
              </a:defRPr>
            </a:lvl8pPr>
            <a:lvl9pPr marL="1828800" algn="ctr" rtl="0" fontAlgn="base">
              <a:spcBef>
                <a:spcPct val="0"/>
              </a:spcBef>
              <a:spcAft>
                <a:spcPct val="0"/>
              </a:spcAft>
              <a:defRPr sz="4400">
                <a:solidFill>
                  <a:schemeClr val="tx1"/>
                </a:solidFill>
                <a:latin typeface="Comic Sans MS" pitchFamily="66" charset="0"/>
                <a:cs typeface="Arial" charset="0"/>
              </a:defRPr>
            </a:lvl9pPr>
          </a:lstStyle>
          <a:p>
            <a:pPr eaLnBrk="1" hangingPunct="1">
              <a:defRPr/>
            </a:pPr>
            <a:r>
              <a:rPr lang="en-GB" altLang="en-US" kern="0" smtClean="0">
                <a:solidFill>
                  <a:srgbClr val="000000"/>
                </a:solidFill>
                <a:latin typeface="Comic Sans MS"/>
                <a:cs typeface="Arial"/>
              </a:rPr>
              <a:t>High frequency words</a:t>
            </a:r>
            <a:endParaRPr lang="en-US" altLang="en-US" kern="0" dirty="0" smtClean="0">
              <a:solidFill>
                <a:srgbClr val="000000"/>
              </a:solidFill>
              <a:latin typeface="Comic Sans MS"/>
              <a:cs typeface="Arial"/>
            </a:endParaRPr>
          </a:p>
        </p:txBody>
      </p:sp>
      <p:sp>
        <p:nvSpPr>
          <p:cNvPr id="5" name="Rectangle 3"/>
          <p:cNvSpPr txBox="1">
            <a:spLocks noChangeArrowheads="1"/>
          </p:cNvSpPr>
          <p:nvPr/>
        </p:nvSpPr>
        <p:spPr bwMode="auto">
          <a:xfrm>
            <a:off x="2146300" y="2006600"/>
            <a:ext cx="7696200" cy="3657600"/>
          </a:xfrm>
          <a:prstGeom prst="rect">
            <a:avLst/>
          </a:prstGeom>
          <a:noFill/>
          <a:ln>
            <a:noFill/>
          </a:ln>
          <a:extLst/>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a:lstStyle>
          <a:p>
            <a:pPr eaLnBrk="1" hangingPunct="1">
              <a:defRPr/>
            </a:pPr>
            <a:endParaRPr lang="en-GB" altLang="en-US" sz="3600" kern="0" smtClean="0">
              <a:solidFill>
                <a:srgbClr val="000000"/>
              </a:solidFill>
              <a:latin typeface="Comic Sans MS"/>
              <a:cs typeface="Arial"/>
            </a:endParaRPr>
          </a:p>
          <a:p>
            <a:pPr eaLnBrk="1" hangingPunct="1">
              <a:defRPr/>
            </a:pPr>
            <a:r>
              <a:rPr lang="en-GB" altLang="en-US" sz="3600" kern="0" smtClean="0">
                <a:solidFill>
                  <a:srgbClr val="000000"/>
                </a:solidFill>
                <a:latin typeface="Comic Sans MS"/>
                <a:cs typeface="Arial"/>
              </a:rPr>
              <a:t>The majority of high frequency words are phonically regular.</a:t>
            </a:r>
          </a:p>
          <a:p>
            <a:pPr eaLnBrk="1" hangingPunct="1">
              <a:defRPr/>
            </a:pPr>
            <a:r>
              <a:rPr lang="en-GB" altLang="en-US" sz="3600" kern="0" smtClean="0">
                <a:solidFill>
                  <a:srgbClr val="000000"/>
                </a:solidFill>
                <a:latin typeface="Comic Sans MS"/>
                <a:cs typeface="Arial"/>
              </a:rPr>
              <a:t>Some exceptions – for example </a:t>
            </a:r>
            <a:r>
              <a:rPr lang="en-GB" altLang="en-US" sz="3600" b="1" i="1" kern="0" smtClean="0">
                <a:solidFill>
                  <a:srgbClr val="000000"/>
                </a:solidFill>
                <a:latin typeface="Comic Sans MS"/>
                <a:cs typeface="Arial"/>
              </a:rPr>
              <a:t>the</a:t>
            </a:r>
            <a:r>
              <a:rPr lang="en-GB" altLang="en-US" sz="3600" kern="0" smtClean="0">
                <a:solidFill>
                  <a:srgbClr val="000000"/>
                </a:solidFill>
                <a:latin typeface="Comic Sans MS"/>
                <a:cs typeface="Arial"/>
              </a:rPr>
              <a:t> and </a:t>
            </a:r>
            <a:r>
              <a:rPr lang="en-GB" altLang="en-US" sz="3600" b="1" i="1" kern="0" smtClean="0">
                <a:solidFill>
                  <a:srgbClr val="000000"/>
                </a:solidFill>
                <a:latin typeface="Comic Sans MS"/>
                <a:cs typeface="Arial"/>
              </a:rPr>
              <a:t>was</a:t>
            </a:r>
            <a:r>
              <a:rPr lang="en-GB" altLang="en-US" sz="3600" kern="0" smtClean="0">
                <a:solidFill>
                  <a:srgbClr val="000000"/>
                </a:solidFill>
                <a:latin typeface="Comic Sans MS"/>
                <a:cs typeface="Arial"/>
              </a:rPr>
              <a:t> – should be directly taught.</a:t>
            </a:r>
            <a:endParaRPr lang="en-US" altLang="en-US" sz="3600" kern="0" dirty="0" smtClean="0">
              <a:solidFill>
                <a:srgbClr val="000000"/>
              </a:solidFill>
              <a:latin typeface="Comic Sans MS"/>
              <a:cs typeface="Arial"/>
            </a:endParaRPr>
          </a:p>
        </p:txBody>
      </p:sp>
      <p:pic>
        <p:nvPicPr>
          <p:cNvPr id="31747" name="Picture 5"/>
          <p:cNvPicPr>
            <a:picLocks noChangeAspect="1"/>
          </p:cNvPicPr>
          <p:nvPr/>
        </p:nvPicPr>
        <p:blipFill>
          <a:blip r:embed="rId2"/>
          <a:srcRect l="29292" t="14285" r="30354" b="33652"/>
          <a:stretch>
            <a:fillRect/>
          </a:stretch>
        </p:blipFill>
        <p:spPr bwMode="auto">
          <a:xfrm>
            <a:off x="0" y="161925"/>
            <a:ext cx="1611313" cy="1736725"/>
          </a:xfrm>
          <a:prstGeom prst="rect">
            <a:avLst/>
          </a:prstGeom>
          <a:noFill/>
          <a:ln w="9525">
            <a:noFill/>
            <a:miter lim="800000"/>
            <a:headEnd/>
            <a:tailEnd/>
          </a:ln>
        </p:spPr>
      </p:pic>
      <p:pic>
        <p:nvPicPr>
          <p:cNvPr id="31748" name="Picture 6"/>
          <p:cNvPicPr>
            <a:picLocks noChangeAspect="1"/>
          </p:cNvPicPr>
          <p:nvPr/>
        </p:nvPicPr>
        <p:blipFill>
          <a:blip r:embed="rId3"/>
          <a:srcRect l="11446" t="11746" r="17564" b="14603"/>
          <a:stretch>
            <a:fillRect/>
          </a:stretch>
        </p:blipFill>
        <p:spPr bwMode="auto">
          <a:xfrm>
            <a:off x="10320338" y="141288"/>
            <a:ext cx="1682750" cy="16827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Content Placeholder 2"/>
          <p:cNvSpPr txBox="1">
            <a:spLocks/>
          </p:cNvSpPr>
          <p:nvPr/>
        </p:nvSpPr>
        <p:spPr bwMode="auto">
          <a:xfrm>
            <a:off x="1851025" y="1181100"/>
            <a:ext cx="8229600" cy="4525963"/>
          </a:xfrm>
          <a:prstGeom prst="rect">
            <a:avLst/>
          </a:prstGeom>
          <a:noFill/>
          <a:ln w="9525">
            <a:noFill/>
            <a:miter lim="800000"/>
            <a:headEnd/>
            <a:tailEnd/>
          </a:ln>
        </p:spPr>
        <p:txBody>
          <a:bodyPr/>
          <a:lstStyle/>
          <a:p>
            <a:pPr>
              <a:spcBef>
                <a:spcPct val="20000"/>
              </a:spcBef>
              <a:buFont typeface="Arial" charset="0"/>
              <a:buNone/>
            </a:pPr>
            <a:r>
              <a:rPr lang="en-GB" sz="3200">
                <a:solidFill>
                  <a:srgbClr val="FFC000"/>
                </a:solidFill>
                <a:latin typeface="Comic Sans MS" pitchFamily="66" charset="0"/>
              </a:rPr>
              <a:t>Tricky Words </a:t>
            </a:r>
            <a:r>
              <a:rPr lang="en-GB" sz="3200">
                <a:latin typeface="Comic Sans MS" pitchFamily="66" charset="0"/>
              </a:rPr>
              <a:t>– differentiated for each Phase </a:t>
            </a:r>
          </a:p>
          <a:p>
            <a:pPr>
              <a:spcBef>
                <a:spcPct val="20000"/>
              </a:spcBef>
              <a:buFont typeface="Arial" charset="0"/>
              <a:buNone/>
            </a:pPr>
            <a:endParaRPr lang="en-GB" sz="3200">
              <a:latin typeface="Comic Sans MS" pitchFamily="66" charset="0"/>
            </a:endParaRPr>
          </a:p>
          <a:p>
            <a:pPr>
              <a:spcBef>
                <a:spcPct val="20000"/>
              </a:spcBef>
              <a:buFont typeface="Arial" charset="0"/>
              <a:buNone/>
            </a:pPr>
            <a:r>
              <a:rPr lang="en-GB" sz="3200">
                <a:latin typeface="Comic Sans MS" pitchFamily="66" charset="0"/>
              </a:rPr>
              <a:t>• Not decodable, are learnt from sight. </a:t>
            </a:r>
          </a:p>
        </p:txBody>
      </p:sp>
      <p:pic>
        <p:nvPicPr>
          <p:cNvPr id="32770" name="Picture 2" descr="https://twinkl.co.uk/image/resource_preview_xlarge/T-L-3628-Phase-4-Tricky-Words-on-Multicoloured-Bricks.jpg"/>
          <p:cNvPicPr>
            <a:picLocks noChangeAspect="1" noChangeArrowheads="1"/>
          </p:cNvPicPr>
          <p:nvPr/>
        </p:nvPicPr>
        <p:blipFill>
          <a:blip r:embed="rId2"/>
          <a:srcRect/>
          <a:stretch>
            <a:fillRect/>
          </a:stretch>
        </p:blipFill>
        <p:spPr bwMode="auto">
          <a:xfrm>
            <a:off x="2682875" y="3636963"/>
            <a:ext cx="6000750" cy="3000375"/>
          </a:xfrm>
          <a:prstGeom prst="rect">
            <a:avLst/>
          </a:prstGeom>
          <a:noFill/>
          <a:ln w="9525">
            <a:noFill/>
            <a:miter lim="800000"/>
            <a:headEnd/>
            <a:tailEnd/>
          </a:ln>
        </p:spPr>
      </p:pic>
      <p:pic>
        <p:nvPicPr>
          <p:cNvPr id="32771" name="Picture 5"/>
          <p:cNvPicPr>
            <a:picLocks noChangeAspect="1"/>
          </p:cNvPicPr>
          <p:nvPr/>
        </p:nvPicPr>
        <p:blipFill>
          <a:blip r:embed="rId3"/>
          <a:srcRect l="29292" t="14285" r="30354" b="33652"/>
          <a:stretch>
            <a:fillRect/>
          </a:stretch>
        </p:blipFill>
        <p:spPr bwMode="auto">
          <a:xfrm>
            <a:off x="0" y="161925"/>
            <a:ext cx="1611313" cy="1736725"/>
          </a:xfrm>
          <a:prstGeom prst="rect">
            <a:avLst/>
          </a:prstGeom>
          <a:noFill/>
          <a:ln w="9525">
            <a:noFill/>
            <a:miter lim="800000"/>
            <a:headEnd/>
            <a:tailEnd/>
          </a:ln>
        </p:spPr>
      </p:pic>
      <p:pic>
        <p:nvPicPr>
          <p:cNvPr id="32772" name="Picture 6"/>
          <p:cNvPicPr>
            <a:picLocks noChangeAspect="1"/>
          </p:cNvPicPr>
          <p:nvPr/>
        </p:nvPicPr>
        <p:blipFill>
          <a:blip r:embed="rId4"/>
          <a:srcRect l="11446" t="11746" r="17564" b="14603"/>
          <a:stretch>
            <a:fillRect/>
          </a:stretch>
        </p:blipFill>
        <p:spPr bwMode="auto">
          <a:xfrm>
            <a:off x="10320338" y="141288"/>
            <a:ext cx="1682750" cy="16827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bwMode="auto">
          <a:xfrm>
            <a:off x="2478088" y="-387350"/>
            <a:ext cx="6870700" cy="1600200"/>
          </a:xfrm>
          <a:prstGeom prst="rect">
            <a:avLst/>
          </a:prstGeom>
          <a:noFill/>
          <a:ln>
            <a:noFill/>
          </a:ln>
          <a:extLst/>
        </p:spPr>
        <p:txBody>
          <a:bodyPr anchor="b"/>
          <a:lstStyle>
            <a:lvl1pPr algn="ctr" rtl="0" eaLnBrk="0" fontAlgn="base" hangingPunct="0">
              <a:spcBef>
                <a:spcPct val="0"/>
              </a:spcBef>
              <a:spcAft>
                <a:spcPct val="0"/>
              </a:spcAft>
              <a:defRPr sz="44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omic Sans MS" pitchFamily="66" charset="0"/>
                <a:cs typeface="Arial" charset="0"/>
              </a:defRPr>
            </a:lvl2pPr>
            <a:lvl3pPr algn="ctr" rtl="0" eaLnBrk="0" fontAlgn="base" hangingPunct="0">
              <a:spcBef>
                <a:spcPct val="0"/>
              </a:spcBef>
              <a:spcAft>
                <a:spcPct val="0"/>
              </a:spcAft>
              <a:defRPr sz="4400">
                <a:solidFill>
                  <a:schemeClr val="tx1"/>
                </a:solidFill>
                <a:latin typeface="Comic Sans MS" pitchFamily="66" charset="0"/>
                <a:cs typeface="Arial" charset="0"/>
              </a:defRPr>
            </a:lvl3pPr>
            <a:lvl4pPr algn="ctr" rtl="0" eaLnBrk="0" fontAlgn="base" hangingPunct="0">
              <a:spcBef>
                <a:spcPct val="0"/>
              </a:spcBef>
              <a:spcAft>
                <a:spcPct val="0"/>
              </a:spcAft>
              <a:defRPr sz="4400">
                <a:solidFill>
                  <a:schemeClr val="tx1"/>
                </a:solidFill>
                <a:latin typeface="Comic Sans MS" pitchFamily="66" charset="0"/>
                <a:cs typeface="Arial" charset="0"/>
              </a:defRPr>
            </a:lvl4pPr>
            <a:lvl5pPr algn="ctr" rtl="0" eaLnBrk="0" fontAlgn="base" hangingPunct="0">
              <a:spcBef>
                <a:spcPct val="0"/>
              </a:spcBef>
              <a:spcAft>
                <a:spcPct val="0"/>
              </a:spcAft>
              <a:defRPr sz="4400">
                <a:solidFill>
                  <a:schemeClr val="tx1"/>
                </a:solidFill>
                <a:latin typeface="Comic Sans MS" pitchFamily="66" charset="0"/>
                <a:cs typeface="Arial" charset="0"/>
              </a:defRPr>
            </a:lvl5pPr>
            <a:lvl6pPr marL="457200" algn="ctr" rtl="0" fontAlgn="base">
              <a:spcBef>
                <a:spcPct val="0"/>
              </a:spcBef>
              <a:spcAft>
                <a:spcPct val="0"/>
              </a:spcAft>
              <a:defRPr sz="4400">
                <a:solidFill>
                  <a:schemeClr val="tx1"/>
                </a:solidFill>
                <a:latin typeface="Comic Sans MS" pitchFamily="66" charset="0"/>
                <a:cs typeface="Arial" charset="0"/>
              </a:defRPr>
            </a:lvl6pPr>
            <a:lvl7pPr marL="914400" algn="ctr" rtl="0" fontAlgn="base">
              <a:spcBef>
                <a:spcPct val="0"/>
              </a:spcBef>
              <a:spcAft>
                <a:spcPct val="0"/>
              </a:spcAft>
              <a:defRPr sz="4400">
                <a:solidFill>
                  <a:schemeClr val="tx1"/>
                </a:solidFill>
                <a:latin typeface="Comic Sans MS" pitchFamily="66" charset="0"/>
                <a:cs typeface="Arial" charset="0"/>
              </a:defRPr>
            </a:lvl7pPr>
            <a:lvl8pPr marL="1371600" algn="ctr" rtl="0" fontAlgn="base">
              <a:spcBef>
                <a:spcPct val="0"/>
              </a:spcBef>
              <a:spcAft>
                <a:spcPct val="0"/>
              </a:spcAft>
              <a:defRPr sz="4400">
                <a:solidFill>
                  <a:schemeClr val="tx1"/>
                </a:solidFill>
                <a:latin typeface="Comic Sans MS" pitchFamily="66" charset="0"/>
                <a:cs typeface="Arial" charset="0"/>
              </a:defRPr>
            </a:lvl8pPr>
            <a:lvl9pPr marL="1828800" algn="ctr" rtl="0" fontAlgn="base">
              <a:spcBef>
                <a:spcPct val="0"/>
              </a:spcBef>
              <a:spcAft>
                <a:spcPct val="0"/>
              </a:spcAft>
              <a:defRPr sz="4400">
                <a:solidFill>
                  <a:schemeClr val="tx1"/>
                </a:solidFill>
                <a:latin typeface="Comic Sans MS" pitchFamily="66" charset="0"/>
                <a:cs typeface="Arial" charset="0"/>
              </a:defRPr>
            </a:lvl9pPr>
          </a:lstStyle>
          <a:p>
            <a:pPr eaLnBrk="1" hangingPunct="1">
              <a:defRPr/>
            </a:pPr>
            <a:r>
              <a:rPr lang="en-GB" altLang="en-US" kern="0" dirty="0" smtClean="0">
                <a:solidFill>
                  <a:srgbClr val="000000"/>
                </a:solidFill>
                <a:latin typeface="Comic Sans MS"/>
                <a:cs typeface="Arial"/>
              </a:rPr>
              <a:t>What Phonics looks like…</a:t>
            </a:r>
            <a:endParaRPr lang="en-US" altLang="en-US" kern="0" dirty="0" smtClean="0">
              <a:solidFill>
                <a:srgbClr val="000000"/>
              </a:solidFill>
              <a:latin typeface="Comic Sans MS"/>
              <a:cs typeface="Arial"/>
            </a:endParaRPr>
          </a:p>
        </p:txBody>
      </p:sp>
      <p:pic>
        <p:nvPicPr>
          <p:cNvPr id="33822" name="Picture 3"/>
          <p:cNvPicPr>
            <a:picLocks noChangeAspect="1"/>
          </p:cNvPicPr>
          <p:nvPr/>
        </p:nvPicPr>
        <p:blipFill>
          <a:blip r:embed="rId2"/>
          <a:srcRect l="29292" t="14285" r="30354" b="33652"/>
          <a:stretch>
            <a:fillRect/>
          </a:stretch>
        </p:blipFill>
        <p:spPr bwMode="auto">
          <a:xfrm>
            <a:off x="0" y="161925"/>
            <a:ext cx="1611313" cy="1736725"/>
          </a:xfrm>
          <a:prstGeom prst="rect">
            <a:avLst/>
          </a:prstGeom>
          <a:noFill/>
          <a:ln w="9525">
            <a:noFill/>
            <a:miter lim="800000"/>
            <a:headEnd/>
            <a:tailEnd/>
          </a:ln>
        </p:spPr>
      </p:pic>
      <p:pic>
        <p:nvPicPr>
          <p:cNvPr id="33823" name="Picture 4"/>
          <p:cNvPicPr>
            <a:picLocks noChangeAspect="1"/>
          </p:cNvPicPr>
          <p:nvPr/>
        </p:nvPicPr>
        <p:blipFill>
          <a:blip r:embed="rId3"/>
          <a:srcRect l="11446" t="11746" r="17564" b="14603"/>
          <a:stretch>
            <a:fillRect/>
          </a:stretch>
        </p:blipFill>
        <p:spPr bwMode="auto">
          <a:xfrm>
            <a:off x="10320338" y="141288"/>
            <a:ext cx="1682750" cy="1682750"/>
          </a:xfrm>
          <a:prstGeom prst="rect">
            <a:avLst/>
          </a:prstGeom>
          <a:noFill/>
          <a:ln w="9525">
            <a:noFill/>
            <a:miter lim="800000"/>
            <a:headEnd/>
            <a:tailEnd/>
          </a:ln>
        </p:spPr>
      </p:pic>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9019" y="1372540"/>
            <a:ext cx="6906496" cy="542418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tle 1"/>
          <p:cNvSpPr txBox="1">
            <a:spLocks/>
          </p:cNvSpPr>
          <p:nvPr/>
        </p:nvSpPr>
        <p:spPr bwMode="auto">
          <a:xfrm>
            <a:off x="1787525" y="2865617"/>
            <a:ext cx="8229600" cy="1143000"/>
          </a:xfrm>
          <a:prstGeom prst="rect">
            <a:avLst/>
          </a:prstGeom>
          <a:noFill/>
          <a:ln w="9525">
            <a:noFill/>
            <a:miter lim="800000"/>
            <a:headEnd/>
            <a:tailEnd/>
          </a:ln>
        </p:spPr>
        <p:txBody>
          <a:bodyPr anchor="ctr"/>
          <a:lstStyle/>
          <a:p>
            <a:pPr algn="ctr"/>
            <a:r>
              <a:rPr lang="en-GB" sz="6000" dirty="0">
                <a:solidFill>
                  <a:srgbClr val="000000"/>
                </a:solidFill>
                <a:latin typeface="Comic Sans MS" pitchFamily="66" charset="0"/>
              </a:rPr>
              <a:t>Activities. </a:t>
            </a:r>
            <a:endParaRPr lang="en-GB" sz="6000" dirty="0">
              <a:solidFill>
                <a:srgbClr val="000000"/>
              </a:solidFill>
              <a:latin typeface="Calibri" pitchFamily="34" charset="0"/>
            </a:endParaRPr>
          </a:p>
        </p:txBody>
      </p:sp>
      <p:pic>
        <p:nvPicPr>
          <p:cNvPr id="34818" name="Picture 2"/>
          <p:cNvPicPr>
            <a:picLocks noChangeAspect="1"/>
          </p:cNvPicPr>
          <p:nvPr/>
        </p:nvPicPr>
        <p:blipFill>
          <a:blip r:embed="rId2"/>
          <a:srcRect l="29292" t="14285" r="30354" b="33652"/>
          <a:stretch>
            <a:fillRect/>
          </a:stretch>
        </p:blipFill>
        <p:spPr bwMode="auto">
          <a:xfrm>
            <a:off x="0" y="161925"/>
            <a:ext cx="1611313" cy="1736725"/>
          </a:xfrm>
          <a:prstGeom prst="rect">
            <a:avLst/>
          </a:prstGeom>
          <a:noFill/>
          <a:ln w="9525">
            <a:noFill/>
            <a:miter lim="800000"/>
            <a:headEnd/>
            <a:tailEnd/>
          </a:ln>
        </p:spPr>
      </p:pic>
      <p:pic>
        <p:nvPicPr>
          <p:cNvPr id="34819" name="Picture 3"/>
          <p:cNvPicPr>
            <a:picLocks noChangeAspect="1"/>
          </p:cNvPicPr>
          <p:nvPr/>
        </p:nvPicPr>
        <p:blipFill>
          <a:blip r:embed="rId3"/>
          <a:srcRect l="11446" t="11746" r="17564" b="14603"/>
          <a:stretch>
            <a:fillRect/>
          </a:stretch>
        </p:blipFill>
        <p:spPr bwMode="auto">
          <a:xfrm>
            <a:off x="10320338" y="141288"/>
            <a:ext cx="1682750" cy="16827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5" name="Picture 3"/>
          <p:cNvPicPr>
            <a:picLocks noChangeAspect="1"/>
          </p:cNvPicPr>
          <p:nvPr/>
        </p:nvPicPr>
        <p:blipFill>
          <a:blip r:embed="rId2"/>
          <a:srcRect l="29292" t="14285" r="30354" b="33652"/>
          <a:stretch>
            <a:fillRect/>
          </a:stretch>
        </p:blipFill>
        <p:spPr bwMode="auto">
          <a:xfrm>
            <a:off x="0" y="161925"/>
            <a:ext cx="1611313" cy="1736725"/>
          </a:xfrm>
          <a:prstGeom prst="rect">
            <a:avLst/>
          </a:prstGeom>
          <a:noFill/>
          <a:ln w="9525">
            <a:noFill/>
            <a:miter lim="800000"/>
            <a:headEnd/>
            <a:tailEnd/>
          </a:ln>
        </p:spPr>
      </p:pic>
      <p:pic>
        <p:nvPicPr>
          <p:cNvPr id="16386" name="Picture 5"/>
          <p:cNvPicPr>
            <a:picLocks noChangeAspect="1"/>
          </p:cNvPicPr>
          <p:nvPr/>
        </p:nvPicPr>
        <p:blipFill>
          <a:blip r:embed="rId3"/>
          <a:srcRect l="11446" t="11746" r="17564" b="14603"/>
          <a:stretch>
            <a:fillRect/>
          </a:stretch>
        </p:blipFill>
        <p:spPr bwMode="auto">
          <a:xfrm>
            <a:off x="10320338" y="141288"/>
            <a:ext cx="1682750" cy="1682750"/>
          </a:xfrm>
          <a:prstGeom prst="rect">
            <a:avLst/>
          </a:prstGeom>
          <a:noFill/>
          <a:ln w="9525">
            <a:noFill/>
            <a:miter lim="800000"/>
            <a:headEnd/>
            <a:tailEnd/>
          </a:ln>
        </p:spPr>
      </p:pic>
      <p:sp>
        <p:nvSpPr>
          <p:cNvPr id="16387" name="Title 1"/>
          <p:cNvSpPr>
            <a:spLocks noGrp="1"/>
          </p:cNvSpPr>
          <p:nvPr>
            <p:ph type="ctrTitle"/>
          </p:nvPr>
        </p:nvSpPr>
        <p:spPr>
          <a:xfrm>
            <a:off x="2143125" y="2351088"/>
            <a:ext cx="7772400" cy="1470025"/>
          </a:xfrm>
        </p:spPr>
        <p:txBody>
          <a:bodyPr/>
          <a:lstStyle/>
          <a:p>
            <a:r>
              <a:rPr lang="en-GB" sz="4500" smtClean="0">
                <a:latin typeface="Comic Sans MS" pitchFamily="66" charset="0"/>
              </a:rPr>
              <a:t>Aims of the session:</a:t>
            </a:r>
            <a:br>
              <a:rPr lang="en-GB" sz="4500" smtClean="0">
                <a:latin typeface="Comic Sans MS" pitchFamily="66" charset="0"/>
              </a:rPr>
            </a:br>
            <a:r>
              <a:rPr lang="en-GB" sz="4500" smtClean="0">
                <a:latin typeface="Comic Sans MS" pitchFamily="66" charset="0"/>
              </a:rPr>
              <a:t/>
            </a:r>
            <a:br>
              <a:rPr lang="en-GB" sz="4500" smtClean="0">
                <a:latin typeface="Comic Sans MS" pitchFamily="66" charset="0"/>
              </a:rPr>
            </a:br>
            <a:r>
              <a:rPr lang="en-GB" sz="3000" smtClean="0">
                <a:latin typeface="Comic Sans MS" pitchFamily="66" charset="0"/>
              </a:rPr>
              <a:t/>
            </a:r>
            <a:br>
              <a:rPr lang="en-GB" sz="3000" smtClean="0">
                <a:latin typeface="Comic Sans MS" pitchFamily="66" charset="0"/>
              </a:rPr>
            </a:br>
            <a:r>
              <a:rPr lang="en-GB" sz="3000" smtClean="0">
                <a:latin typeface="Comic Sans MS" pitchFamily="66" charset="0"/>
              </a:rPr>
              <a:t/>
            </a:r>
            <a:br>
              <a:rPr lang="en-GB" sz="3000" smtClean="0">
                <a:latin typeface="Comic Sans MS" pitchFamily="66" charset="0"/>
              </a:rPr>
            </a:br>
            <a:r>
              <a:rPr lang="en-GB" sz="3000" smtClean="0"/>
              <a:t/>
            </a:r>
            <a:br>
              <a:rPr lang="en-GB" sz="3000" smtClean="0"/>
            </a:br>
            <a:endParaRPr lang="en-GB" sz="3000" smtClean="0"/>
          </a:p>
        </p:txBody>
      </p:sp>
      <p:sp>
        <p:nvSpPr>
          <p:cNvPr id="16388" name="TextBox 1"/>
          <p:cNvSpPr txBox="1">
            <a:spLocks noChangeArrowheads="1"/>
          </p:cNvSpPr>
          <p:nvPr/>
        </p:nvSpPr>
        <p:spPr bwMode="auto">
          <a:xfrm>
            <a:off x="2143125" y="2351088"/>
            <a:ext cx="8177213" cy="3324225"/>
          </a:xfrm>
          <a:prstGeom prst="rect">
            <a:avLst/>
          </a:prstGeom>
          <a:noFill/>
          <a:ln w="9525">
            <a:noFill/>
            <a:miter lim="800000"/>
            <a:headEnd/>
            <a:tailEnd/>
          </a:ln>
        </p:spPr>
        <p:txBody>
          <a:bodyPr>
            <a:spAutoFit/>
          </a:bodyPr>
          <a:lstStyle/>
          <a:p>
            <a:pPr marL="457200" indent="-457200">
              <a:buFont typeface="Arial" charset="0"/>
              <a:buChar char="•"/>
            </a:pPr>
            <a:r>
              <a:rPr lang="en-GB" sz="3500">
                <a:latin typeface="Comic Sans MS" pitchFamily="66" charset="0"/>
              </a:rPr>
              <a:t>Key terminology </a:t>
            </a:r>
          </a:p>
          <a:p>
            <a:pPr marL="457200" indent="-457200">
              <a:buFont typeface="Arial" charset="0"/>
              <a:buChar char="•"/>
            </a:pPr>
            <a:r>
              <a:rPr lang="en-GB" sz="3500">
                <a:latin typeface="Comic Sans MS" pitchFamily="66" charset="0"/>
              </a:rPr>
              <a:t>Overview of how phonics is delivered in school </a:t>
            </a:r>
          </a:p>
          <a:p>
            <a:pPr marL="457200" indent="-457200">
              <a:buFont typeface="Arial" charset="0"/>
              <a:buChar char="•"/>
            </a:pPr>
            <a:r>
              <a:rPr lang="en-GB" sz="3500">
                <a:latin typeface="Comic Sans MS" pitchFamily="66" charset="0"/>
              </a:rPr>
              <a:t>Opportunity to try phonics activities </a:t>
            </a:r>
          </a:p>
          <a:p>
            <a:pPr marL="457200" indent="-457200">
              <a:buFont typeface="Arial" charset="0"/>
              <a:buChar char="•"/>
            </a:pPr>
            <a:r>
              <a:rPr lang="en-GB" sz="3500">
                <a:latin typeface="Comic Sans MS" pitchFamily="66" charset="0"/>
              </a:rPr>
              <a:t>Learning at home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itle 1"/>
          <p:cNvSpPr txBox="1">
            <a:spLocks/>
          </p:cNvSpPr>
          <p:nvPr/>
        </p:nvSpPr>
        <p:spPr bwMode="auto">
          <a:xfrm>
            <a:off x="1830388" y="1011238"/>
            <a:ext cx="8229600" cy="1143000"/>
          </a:xfrm>
          <a:prstGeom prst="rect">
            <a:avLst/>
          </a:prstGeom>
          <a:noFill/>
          <a:ln w="9525">
            <a:noFill/>
            <a:miter lim="800000"/>
            <a:headEnd/>
            <a:tailEnd/>
          </a:ln>
        </p:spPr>
        <p:txBody>
          <a:bodyPr anchor="ctr"/>
          <a:lstStyle/>
          <a:p>
            <a:pPr algn="ctr"/>
            <a:r>
              <a:rPr lang="en-GB" sz="4400">
                <a:solidFill>
                  <a:srgbClr val="000000"/>
                </a:solidFill>
                <a:latin typeface="Comic Sans MS" pitchFamily="66" charset="0"/>
              </a:rPr>
              <a:t>Learning at home. </a:t>
            </a:r>
            <a:endParaRPr lang="en-GB" sz="4400">
              <a:solidFill>
                <a:srgbClr val="000000"/>
              </a:solidFill>
              <a:latin typeface="Calibri" pitchFamily="34" charset="0"/>
            </a:endParaRPr>
          </a:p>
        </p:txBody>
      </p:sp>
      <p:pic>
        <p:nvPicPr>
          <p:cNvPr id="35842" name="Picture 2"/>
          <p:cNvPicPr>
            <a:picLocks noChangeAspect="1"/>
          </p:cNvPicPr>
          <p:nvPr/>
        </p:nvPicPr>
        <p:blipFill>
          <a:blip r:embed="rId2"/>
          <a:srcRect l="29292" t="14285" r="30354" b="33652"/>
          <a:stretch>
            <a:fillRect/>
          </a:stretch>
        </p:blipFill>
        <p:spPr bwMode="auto">
          <a:xfrm>
            <a:off x="0" y="161925"/>
            <a:ext cx="1611313" cy="1736725"/>
          </a:xfrm>
          <a:prstGeom prst="rect">
            <a:avLst/>
          </a:prstGeom>
          <a:noFill/>
          <a:ln w="9525">
            <a:noFill/>
            <a:miter lim="800000"/>
            <a:headEnd/>
            <a:tailEnd/>
          </a:ln>
        </p:spPr>
      </p:pic>
      <p:pic>
        <p:nvPicPr>
          <p:cNvPr id="35843" name="Picture 3"/>
          <p:cNvPicPr>
            <a:picLocks noChangeAspect="1"/>
          </p:cNvPicPr>
          <p:nvPr/>
        </p:nvPicPr>
        <p:blipFill>
          <a:blip r:embed="rId3"/>
          <a:srcRect l="11446" t="11746" r="17564" b="14603"/>
          <a:stretch>
            <a:fillRect/>
          </a:stretch>
        </p:blipFill>
        <p:spPr bwMode="auto">
          <a:xfrm>
            <a:off x="10320338" y="141288"/>
            <a:ext cx="1682750" cy="1682750"/>
          </a:xfrm>
          <a:prstGeom prst="rect">
            <a:avLst/>
          </a:prstGeom>
          <a:noFill/>
          <a:ln w="9525">
            <a:noFill/>
            <a:miter lim="800000"/>
            <a:headEnd/>
            <a:tailEnd/>
          </a:ln>
        </p:spPr>
      </p:pic>
      <p:pic>
        <p:nvPicPr>
          <p:cNvPr id="35844" name="Picture 2" descr="Image result for cartoon house"/>
          <p:cNvPicPr>
            <a:picLocks noChangeAspect="1" noChangeArrowheads="1"/>
          </p:cNvPicPr>
          <p:nvPr/>
        </p:nvPicPr>
        <p:blipFill>
          <a:blip r:embed="rId4"/>
          <a:srcRect/>
          <a:stretch>
            <a:fillRect/>
          </a:stretch>
        </p:blipFill>
        <p:spPr bwMode="auto">
          <a:xfrm>
            <a:off x="3451225" y="2811463"/>
            <a:ext cx="4751388" cy="40465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865" name="Picture 3"/>
          <p:cNvPicPr>
            <a:picLocks noChangeAspect="1"/>
          </p:cNvPicPr>
          <p:nvPr/>
        </p:nvPicPr>
        <p:blipFill>
          <a:blip r:embed="rId2"/>
          <a:srcRect l="29292" t="14285" r="30354" b="33652"/>
          <a:stretch>
            <a:fillRect/>
          </a:stretch>
        </p:blipFill>
        <p:spPr bwMode="auto">
          <a:xfrm>
            <a:off x="0" y="161925"/>
            <a:ext cx="1611313" cy="1736725"/>
          </a:xfrm>
          <a:prstGeom prst="rect">
            <a:avLst/>
          </a:prstGeom>
          <a:noFill/>
          <a:ln w="9525">
            <a:noFill/>
            <a:miter lim="800000"/>
            <a:headEnd/>
            <a:tailEnd/>
          </a:ln>
        </p:spPr>
      </p:pic>
      <p:pic>
        <p:nvPicPr>
          <p:cNvPr id="36866" name="Picture 4"/>
          <p:cNvPicPr>
            <a:picLocks noChangeAspect="1"/>
          </p:cNvPicPr>
          <p:nvPr/>
        </p:nvPicPr>
        <p:blipFill>
          <a:blip r:embed="rId3"/>
          <a:srcRect l="11446" t="11746" r="17564" b="14603"/>
          <a:stretch>
            <a:fillRect/>
          </a:stretch>
        </p:blipFill>
        <p:spPr bwMode="auto">
          <a:xfrm>
            <a:off x="10320338" y="141288"/>
            <a:ext cx="1682750" cy="1682750"/>
          </a:xfrm>
          <a:prstGeom prst="rect">
            <a:avLst/>
          </a:prstGeom>
          <a:noFill/>
          <a:ln w="9525">
            <a:noFill/>
            <a:miter lim="800000"/>
            <a:headEnd/>
            <a:tailEnd/>
          </a:ln>
        </p:spPr>
      </p:pic>
      <p:sp>
        <p:nvSpPr>
          <p:cNvPr id="6" name="Title 1"/>
          <p:cNvSpPr txBox="1">
            <a:spLocks/>
          </p:cNvSpPr>
          <p:nvPr/>
        </p:nvSpPr>
        <p:spPr bwMode="auto">
          <a:xfrm>
            <a:off x="1611313" y="458788"/>
            <a:ext cx="8229600" cy="1143000"/>
          </a:xfrm>
          <a:prstGeom prst="rect">
            <a:avLst/>
          </a:prstGeom>
          <a:noFill/>
          <a:ln w="9525">
            <a:noFill/>
            <a:miter lim="800000"/>
            <a:headEnd/>
            <a:tailEnd/>
          </a:ln>
        </p:spPr>
        <p:txBody>
          <a:bodyPr anchor="ctr">
            <a:normAutofit fontScale="90000" lnSpcReduction="20000"/>
          </a:bodyPr>
          <a:lst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fontAlgn="auto">
              <a:spcAft>
                <a:spcPts val="0"/>
              </a:spcAft>
              <a:defRPr/>
            </a:pPr>
            <a:r>
              <a:rPr lang="en-GB" smtClean="0">
                <a:latin typeface="Comic Sans MS" panose="030F0702030302020204" pitchFamily="66" charset="0"/>
              </a:rPr>
              <a:t>How should I pronounce the sounds? </a:t>
            </a:r>
            <a:endParaRPr lang="en-GB" dirty="0">
              <a:latin typeface="Comic Sans MS" panose="030F0702030302020204" pitchFamily="66" charset="0"/>
            </a:endParaRPr>
          </a:p>
        </p:txBody>
      </p:sp>
      <p:sp>
        <p:nvSpPr>
          <p:cNvPr id="36868" name="Content Placeholder 2"/>
          <p:cNvSpPr txBox="1">
            <a:spLocks/>
          </p:cNvSpPr>
          <p:nvPr/>
        </p:nvSpPr>
        <p:spPr bwMode="auto">
          <a:xfrm>
            <a:off x="1611313" y="2019300"/>
            <a:ext cx="8229600" cy="4525963"/>
          </a:xfrm>
          <a:prstGeom prst="rect">
            <a:avLst/>
          </a:prstGeom>
          <a:noFill/>
          <a:ln w="9525">
            <a:noFill/>
            <a:miter lim="800000"/>
            <a:headEnd/>
            <a:tailEnd/>
          </a:ln>
        </p:spPr>
        <p:txBody>
          <a:bodyPr/>
          <a:lstStyle/>
          <a:p>
            <a:pPr marL="342900" indent="-342900">
              <a:spcBef>
                <a:spcPct val="20000"/>
              </a:spcBef>
              <a:buFont typeface="Arial" charset="0"/>
              <a:buChar char="•"/>
            </a:pPr>
            <a:r>
              <a:rPr lang="en-GB" sz="2800">
                <a:solidFill>
                  <a:srgbClr val="000000"/>
                </a:solidFill>
                <a:latin typeface="Comic Sans MS" pitchFamily="66" charset="0"/>
                <a:hlinkClick r:id="rId4"/>
              </a:rPr>
              <a:t>http://mrthorne.com/home/phonics/letters-and-sounds/</a:t>
            </a:r>
            <a:endParaRPr lang="en-GB" sz="2800">
              <a:solidFill>
                <a:srgbClr val="000000"/>
              </a:solidFill>
              <a:latin typeface="Comic Sans MS" pitchFamily="66" charset="0"/>
            </a:endParaRPr>
          </a:p>
          <a:p>
            <a:pPr marL="342900" indent="-342900">
              <a:spcBef>
                <a:spcPct val="20000"/>
              </a:spcBef>
              <a:buFont typeface="Arial" charset="0"/>
              <a:buChar char="•"/>
            </a:pPr>
            <a:endParaRPr lang="en-GB" sz="2800">
              <a:solidFill>
                <a:srgbClr val="000000"/>
              </a:solidFill>
              <a:latin typeface="Comic Sans MS" pitchFamily="66" charset="0"/>
            </a:endParaRPr>
          </a:p>
          <a:p>
            <a:pPr marL="342900" indent="-342900">
              <a:spcBef>
                <a:spcPct val="20000"/>
              </a:spcBef>
              <a:buFont typeface="Arial" charset="0"/>
              <a:buChar char="•"/>
            </a:pPr>
            <a:r>
              <a:rPr lang="en-GB" sz="2800">
                <a:solidFill>
                  <a:srgbClr val="000000"/>
                </a:solidFill>
                <a:latin typeface="Comic Sans MS" pitchFamily="66" charset="0"/>
              </a:rPr>
              <a:t>It is important to pronounce sounds in a pure way…</a:t>
            </a:r>
          </a:p>
          <a:p>
            <a:pPr marL="342900" indent="-342900">
              <a:spcBef>
                <a:spcPct val="20000"/>
              </a:spcBef>
              <a:buFont typeface="Arial" charset="0"/>
              <a:buChar char="•"/>
            </a:pPr>
            <a:endParaRPr lang="en-GB" sz="2800">
              <a:solidFill>
                <a:srgbClr val="000000"/>
              </a:solidFill>
              <a:latin typeface="Comic Sans MS" pitchFamily="66" charset="0"/>
            </a:endParaRPr>
          </a:p>
          <a:p>
            <a:pPr marL="342900" indent="-342900">
              <a:spcBef>
                <a:spcPct val="20000"/>
              </a:spcBef>
              <a:buFont typeface="Arial" charset="0"/>
              <a:buChar char="•"/>
            </a:pPr>
            <a:r>
              <a:rPr lang="en-GB" sz="2800">
                <a:solidFill>
                  <a:srgbClr val="000000"/>
                </a:solidFill>
                <a:latin typeface="Comic Sans MS" pitchFamily="66" charset="0"/>
              </a:rPr>
              <a:t>Try m-a-t</a:t>
            </a:r>
          </a:p>
          <a:p>
            <a:pPr marL="342900" indent="-342900">
              <a:spcBef>
                <a:spcPct val="20000"/>
              </a:spcBef>
              <a:buFont typeface="Arial" charset="0"/>
              <a:buChar char="•"/>
            </a:pPr>
            <a:endParaRPr lang="en-GB" sz="3200">
              <a:solidFill>
                <a:srgbClr val="000000"/>
              </a:solidFill>
              <a:latin typeface="Calibri" pitchFamily="34" charset="0"/>
            </a:endParaRPr>
          </a:p>
          <a:p>
            <a:pPr marL="342900" indent="-342900">
              <a:spcBef>
                <a:spcPct val="20000"/>
              </a:spcBef>
              <a:buFont typeface="Arial" charset="0"/>
              <a:buChar char="•"/>
            </a:pPr>
            <a:endParaRPr lang="en-GB" sz="3200">
              <a:solidFill>
                <a:srgbClr val="000000"/>
              </a:solidFill>
              <a:latin typeface="Calibri" pitchFamily="34"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889" name="Picture 3"/>
          <p:cNvPicPr>
            <a:picLocks noChangeAspect="1"/>
          </p:cNvPicPr>
          <p:nvPr/>
        </p:nvPicPr>
        <p:blipFill>
          <a:blip r:embed="rId2"/>
          <a:srcRect l="29292" t="14285" r="30354" b="33652"/>
          <a:stretch>
            <a:fillRect/>
          </a:stretch>
        </p:blipFill>
        <p:spPr bwMode="auto">
          <a:xfrm>
            <a:off x="0" y="161925"/>
            <a:ext cx="1611313" cy="1736725"/>
          </a:xfrm>
          <a:prstGeom prst="rect">
            <a:avLst/>
          </a:prstGeom>
          <a:noFill/>
          <a:ln w="9525">
            <a:noFill/>
            <a:miter lim="800000"/>
            <a:headEnd/>
            <a:tailEnd/>
          </a:ln>
        </p:spPr>
      </p:pic>
      <p:pic>
        <p:nvPicPr>
          <p:cNvPr id="37890" name="Picture 4"/>
          <p:cNvPicPr>
            <a:picLocks noChangeAspect="1"/>
          </p:cNvPicPr>
          <p:nvPr/>
        </p:nvPicPr>
        <p:blipFill>
          <a:blip r:embed="rId3"/>
          <a:srcRect l="11446" t="11746" r="17564" b="14603"/>
          <a:stretch>
            <a:fillRect/>
          </a:stretch>
        </p:blipFill>
        <p:spPr bwMode="auto">
          <a:xfrm>
            <a:off x="10320338" y="141288"/>
            <a:ext cx="1682750" cy="1682750"/>
          </a:xfrm>
          <a:prstGeom prst="rect">
            <a:avLst/>
          </a:prstGeom>
          <a:noFill/>
          <a:ln w="9525">
            <a:noFill/>
            <a:miter lim="800000"/>
            <a:headEnd/>
            <a:tailEnd/>
          </a:ln>
        </p:spPr>
      </p:pic>
      <p:sp>
        <p:nvSpPr>
          <p:cNvPr id="37891" name="TextBox 3"/>
          <p:cNvSpPr txBox="1">
            <a:spLocks noChangeArrowheads="1"/>
          </p:cNvSpPr>
          <p:nvPr/>
        </p:nvSpPr>
        <p:spPr bwMode="auto">
          <a:xfrm>
            <a:off x="1250950" y="658813"/>
            <a:ext cx="9069388" cy="646112"/>
          </a:xfrm>
          <a:prstGeom prst="rect">
            <a:avLst/>
          </a:prstGeom>
          <a:noFill/>
          <a:ln w="9525">
            <a:noFill/>
            <a:miter lim="800000"/>
            <a:headEnd/>
            <a:tailEnd/>
          </a:ln>
        </p:spPr>
        <p:txBody>
          <a:bodyPr>
            <a:spAutoFit/>
          </a:bodyPr>
          <a:lstStyle/>
          <a:p>
            <a:pPr algn="ctr"/>
            <a:r>
              <a:rPr lang="en-GB" sz="3600">
                <a:latin typeface="Comic Sans MS" pitchFamily="66" charset="0"/>
              </a:rPr>
              <a:t>What can I do at home? </a:t>
            </a:r>
          </a:p>
        </p:txBody>
      </p:sp>
      <p:sp>
        <p:nvSpPr>
          <p:cNvPr id="37892" name="Content Placeholder 2"/>
          <p:cNvSpPr txBox="1">
            <a:spLocks/>
          </p:cNvSpPr>
          <p:nvPr/>
        </p:nvSpPr>
        <p:spPr bwMode="auto">
          <a:xfrm>
            <a:off x="1458913" y="1803400"/>
            <a:ext cx="9475787" cy="3989388"/>
          </a:xfrm>
          <a:prstGeom prst="rect">
            <a:avLst/>
          </a:prstGeom>
          <a:noFill/>
          <a:ln w="9525">
            <a:noFill/>
            <a:miter lim="800000"/>
            <a:headEnd/>
            <a:tailEnd/>
          </a:ln>
        </p:spPr>
        <p:txBody>
          <a:bodyPr/>
          <a:lstStyle/>
          <a:p>
            <a:pPr marL="342900" indent="-342900">
              <a:spcBef>
                <a:spcPct val="20000"/>
              </a:spcBef>
              <a:buFont typeface="Arial" charset="0"/>
              <a:buChar char="•"/>
            </a:pPr>
            <a:r>
              <a:rPr lang="en-GB" sz="2500">
                <a:latin typeface="Comic Sans MS" pitchFamily="66" charset="0"/>
              </a:rPr>
              <a:t> Nursery rhymes</a:t>
            </a:r>
          </a:p>
          <a:p>
            <a:pPr marL="342900" indent="-342900">
              <a:spcBef>
                <a:spcPct val="20000"/>
              </a:spcBef>
              <a:buFont typeface="Arial" charset="0"/>
              <a:buChar char="•"/>
            </a:pPr>
            <a:r>
              <a:rPr lang="en-GB" sz="2500">
                <a:latin typeface="Comic Sans MS" pitchFamily="66" charset="0"/>
              </a:rPr>
              <a:t> Enjoy and share books together </a:t>
            </a:r>
          </a:p>
          <a:p>
            <a:pPr marL="342900" indent="-342900">
              <a:spcBef>
                <a:spcPct val="20000"/>
              </a:spcBef>
              <a:buFont typeface="Arial" charset="0"/>
              <a:buChar char="•"/>
            </a:pPr>
            <a:r>
              <a:rPr lang="en-GB" sz="2500">
                <a:latin typeface="Comic Sans MS" pitchFamily="66" charset="0"/>
              </a:rPr>
              <a:t>Model good reading habits</a:t>
            </a:r>
          </a:p>
          <a:p>
            <a:pPr marL="342900" indent="-342900">
              <a:spcBef>
                <a:spcPct val="20000"/>
              </a:spcBef>
              <a:buFont typeface="Arial" charset="0"/>
              <a:buChar char="•"/>
            </a:pPr>
            <a:r>
              <a:rPr lang="en-GB" sz="2500">
                <a:latin typeface="Comic Sans MS" pitchFamily="66" charset="0"/>
              </a:rPr>
              <a:t>Read with your child – ask your child to attempt unknown words, using their phonic skills and knowledge. </a:t>
            </a:r>
          </a:p>
          <a:p>
            <a:pPr marL="342900" indent="-342900">
              <a:spcBef>
                <a:spcPct val="20000"/>
              </a:spcBef>
              <a:buFont typeface="Arial" charset="0"/>
              <a:buChar char="•"/>
            </a:pPr>
            <a:r>
              <a:rPr lang="en-GB" sz="2500">
                <a:latin typeface="Comic Sans MS" pitchFamily="66" charset="0"/>
              </a:rPr>
              <a:t>Talk about the meaning of the book, too – take time to talk about what is happening in the book, or things that they found really interesting in an information book. Discuss the characters and important events. Ask them their views. </a:t>
            </a:r>
          </a:p>
          <a:p>
            <a:pPr marL="342900" indent="-342900">
              <a:spcBef>
                <a:spcPct val="20000"/>
              </a:spcBef>
              <a:buFont typeface="Arial" charset="0"/>
              <a:buChar char="•"/>
            </a:pPr>
            <a:r>
              <a:rPr lang="en-GB" sz="2500">
                <a:latin typeface="Comic Sans MS" pitchFamily="66" charset="0"/>
              </a:rPr>
              <a:t>Provide toys, puppets and dressing-up clothes that will help them to act out stories.</a:t>
            </a:r>
          </a:p>
          <a:p>
            <a:pPr marL="342900" indent="-342900">
              <a:spcBef>
                <a:spcPct val="20000"/>
              </a:spcBef>
              <a:buFont typeface="Arial" charset="0"/>
              <a:buChar char="•"/>
            </a:pPr>
            <a:endParaRPr lang="en-GB" sz="2000">
              <a:latin typeface="Comic Sans MS" pitchFamily="66" charset="0"/>
            </a:endParaRPr>
          </a:p>
          <a:p>
            <a:pPr marL="342900" indent="-342900">
              <a:spcBef>
                <a:spcPct val="20000"/>
              </a:spcBef>
              <a:buFont typeface="Arial" charset="0"/>
              <a:buChar char="•"/>
            </a:pPr>
            <a:endParaRPr lang="en-GB" sz="2000">
              <a:latin typeface="Comic Sans MS" pitchFamily="66" charset="0"/>
            </a:endParaRPr>
          </a:p>
        </p:txBody>
      </p:sp>
      <p:pic>
        <p:nvPicPr>
          <p:cNvPr id="37893" name="Picture 2" descr="Related image"/>
          <p:cNvPicPr>
            <a:picLocks noChangeAspect="1" noChangeArrowheads="1"/>
          </p:cNvPicPr>
          <p:nvPr/>
        </p:nvPicPr>
        <p:blipFill>
          <a:blip r:embed="rId4"/>
          <a:srcRect/>
          <a:stretch>
            <a:fillRect/>
          </a:stretch>
        </p:blipFill>
        <p:spPr bwMode="auto">
          <a:xfrm>
            <a:off x="10885488" y="5340350"/>
            <a:ext cx="1117600" cy="11445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913" name="Picture 3"/>
          <p:cNvPicPr>
            <a:picLocks noChangeAspect="1"/>
          </p:cNvPicPr>
          <p:nvPr/>
        </p:nvPicPr>
        <p:blipFill>
          <a:blip r:embed="rId2"/>
          <a:srcRect l="29292" t="14285" r="30354" b="33652"/>
          <a:stretch>
            <a:fillRect/>
          </a:stretch>
        </p:blipFill>
        <p:spPr bwMode="auto">
          <a:xfrm>
            <a:off x="0" y="161925"/>
            <a:ext cx="1611313" cy="1736725"/>
          </a:xfrm>
          <a:prstGeom prst="rect">
            <a:avLst/>
          </a:prstGeom>
          <a:noFill/>
          <a:ln w="9525">
            <a:noFill/>
            <a:miter lim="800000"/>
            <a:headEnd/>
            <a:tailEnd/>
          </a:ln>
        </p:spPr>
      </p:pic>
      <p:pic>
        <p:nvPicPr>
          <p:cNvPr id="38914" name="Picture 4"/>
          <p:cNvPicPr>
            <a:picLocks noChangeAspect="1"/>
          </p:cNvPicPr>
          <p:nvPr/>
        </p:nvPicPr>
        <p:blipFill>
          <a:blip r:embed="rId3"/>
          <a:srcRect l="11446" t="11746" r="17564" b="14603"/>
          <a:stretch>
            <a:fillRect/>
          </a:stretch>
        </p:blipFill>
        <p:spPr bwMode="auto">
          <a:xfrm>
            <a:off x="10320338" y="141288"/>
            <a:ext cx="1682750" cy="1682750"/>
          </a:xfrm>
          <a:prstGeom prst="rect">
            <a:avLst/>
          </a:prstGeom>
          <a:noFill/>
          <a:ln w="9525">
            <a:noFill/>
            <a:miter lim="800000"/>
            <a:headEnd/>
            <a:tailEnd/>
          </a:ln>
        </p:spPr>
      </p:pic>
      <p:sp>
        <p:nvSpPr>
          <p:cNvPr id="38915" name="Title 1"/>
          <p:cNvSpPr txBox="1">
            <a:spLocks/>
          </p:cNvSpPr>
          <p:nvPr/>
        </p:nvSpPr>
        <p:spPr bwMode="auto">
          <a:xfrm>
            <a:off x="1752600" y="274638"/>
            <a:ext cx="8229600" cy="1143000"/>
          </a:xfrm>
          <a:prstGeom prst="rect">
            <a:avLst/>
          </a:prstGeom>
          <a:noFill/>
          <a:ln w="9525">
            <a:noFill/>
            <a:miter lim="800000"/>
            <a:headEnd/>
            <a:tailEnd/>
          </a:ln>
        </p:spPr>
        <p:txBody>
          <a:bodyPr anchor="ctr"/>
          <a:lstStyle/>
          <a:p>
            <a:pPr algn="ctr"/>
            <a:r>
              <a:rPr lang="en-GB" sz="3600">
                <a:latin typeface="Comic Sans MS" pitchFamily="66" charset="0"/>
              </a:rPr>
              <a:t>Reluctant Writers/Readers</a:t>
            </a:r>
          </a:p>
        </p:txBody>
      </p:sp>
      <p:sp>
        <p:nvSpPr>
          <p:cNvPr id="7" name="Content Placeholder 2"/>
          <p:cNvSpPr txBox="1">
            <a:spLocks/>
          </p:cNvSpPr>
          <p:nvPr/>
        </p:nvSpPr>
        <p:spPr bwMode="auto">
          <a:xfrm>
            <a:off x="2090738" y="1898650"/>
            <a:ext cx="8229600" cy="4525963"/>
          </a:xfrm>
          <a:prstGeom prst="rect">
            <a:avLst/>
          </a:prstGeom>
          <a:noFill/>
          <a:ln w="9525">
            <a:noFill/>
            <a:miter lim="800000"/>
            <a:headEnd/>
            <a:tailEnd/>
          </a:ln>
        </p:spPr>
        <p:txBody>
          <a:bodyPr>
            <a:normAutofit fontScale="92500" lnSpcReduction="10000"/>
          </a:bodyPr>
          <a:lst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defRPr/>
            </a:pPr>
            <a:r>
              <a:rPr lang="en-GB" dirty="0" smtClean="0">
                <a:latin typeface="Comic Sans MS" pitchFamily="66" charset="0"/>
              </a:rPr>
              <a:t>Model writing</a:t>
            </a:r>
          </a:p>
          <a:p>
            <a:pPr>
              <a:defRPr/>
            </a:pPr>
            <a:r>
              <a:rPr lang="en-GB" dirty="0" smtClean="0">
                <a:latin typeface="Comic Sans MS" pitchFamily="66" charset="0"/>
              </a:rPr>
              <a:t>Compose an email together, inviting a friend over to tea. </a:t>
            </a:r>
          </a:p>
          <a:p>
            <a:pPr>
              <a:defRPr/>
            </a:pPr>
            <a:r>
              <a:rPr lang="en-GB" dirty="0" smtClean="0">
                <a:latin typeface="Comic Sans MS" pitchFamily="66" charset="0"/>
              </a:rPr>
              <a:t>Magnetic letters</a:t>
            </a:r>
          </a:p>
          <a:p>
            <a:pPr>
              <a:defRPr/>
            </a:pPr>
            <a:r>
              <a:rPr lang="en-GB" dirty="0" smtClean="0">
                <a:latin typeface="Comic Sans MS" pitchFamily="66" charset="0"/>
              </a:rPr>
              <a:t>Leave a message on the fridge door and encourage them to write a reply to you. </a:t>
            </a:r>
          </a:p>
          <a:p>
            <a:pPr>
              <a:defRPr/>
            </a:pPr>
            <a:r>
              <a:rPr lang="en-GB" dirty="0" smtClean="0">
                <a:latin typeface="Comic Sans MS" pitchFamily="66" charset="0"/>
              </a:rPr>
              <a:t>Make up stories (shared writing)</a:t>
            </a:r>
          </a:p>
          <a:p>
            <a:pPr>
              <a:defRPr/>
            </a:pPr>
            <a:r>
              <a:rPr lang="en-GB" dirty="0" smtClean="0">
                <a:latin typeface="Comic Sans MS" pitchFamily="66" charset="0"/>
              </a:rPr>
              <a:t>Recipes</a:t>
            </a:r>
          </a:p>
          <a:p>
            <a:pPr>
              <a:buFont typeface="Arial" charset="0"/>
              <a:buNone/>
              <a:defRPr/>
            </a:pPr>
            <a:r>
              <a:rPr lang="en-GB" dirty="0" smtClean="0">
                <a:latin typeface="Comic Sans MS" pitchFamily="66" charset="0"/>
              </a:rPr>
              <a:t> </a:t>
            </a:r>
          </a:p>
        </p:txBody>
      </p:sp>
      <p:pic>
        <p:nvPicPr>
          <p:cNvPr id="38917" name="Picture 2" descr="Image result for writing"/>
          <p:cNvPicPr>
            <a:picLocks noChangeAspect="1" noChangeArrowheads="1"/>
          </p:cNvPicPr>
          <p:nvPr/>
        </p:nvPicPr>
        <p:blipFill>
          <a:blip r:embed="rId4"/>
          <a:srcRect/>
          <a:stretch>
            <a:fillRect/>
          </a:stretch>
        </p:blipFill>
        <p:spPr bwMode="auto">
          <a:xfrm>
            <a:off x="9493250" y="4741863"/>
            <a:ext cx="2386013" cy="18780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9937" name="Picture 3"/>
          <p:cNvPicPr>
            <a:picLocks noChangeAspect="1"/>
          </p:cNvPicPr>
          <p:nvPr/>
        </p:nvPicPr>
        <p:blipFill>
          <a:blip r:embed="rId2"/>
          <a:srcRect l="29292" t="14285" r="30354" b="33652"/>
          <a:stretch>
            <a:fillRect/>
          </a:stretch>
        </p:blipFill>
        <p:spPr bwMode="auto">
          <a:xfrm>
            <a:off x="0" y="161925"/>
            <a:ext cx="1611313" cy="1736725"/>
          </a:xfrm>
          <a:prstGeom prst="rect">
            <a:avLst/>
          </a:prstGeom>
          <a:noFill/>
          <a:ln w="9525">
            <a:noFill/>
            <a:miter lim="800000"/>
            <a:headEnd/>
            <a:tailEnd/>
          </a:ln>
        </p:spPr>
      </p:pic>
      <p:pic>
        <p:nvPicPr>
          <p:cNvPr id="39938" name="Picture 4"/>
          <p:cNvPicPr>
            <a:picLocks noChangeAspect="1"/>
          </p:cNvPicPr>
          <p:nvPr/>
        </p:nvPicPr>
        <p:blipFill>
          <a:blip r:embed="rId3"/>
          <a:srcRect l="11446" t="11746" r="17564" b="14603"/>
          <a:stretch>
            <a:fillRect/>
          </a:stretch>
        </p:blipFill>
        <p:spPr bwMode="auto">
          <a:xfrm>
            <a:off x="10320338" y="141288"/>
            <a:ext cx="1682750" cy="1682750"/>
          </a:xfrm>
          <a:prstGeom prst="rect">
            <a:avLst/>
          </a:prstGeom>
          <a:noFill/>
          <a:ln w="9525">
            <a:noFill/>
            <a:miter lim="800000"/>
            <a:headEnd/>
            <a:tailEnd/>
          </a:ln>
        </p:spPr>
      </p:pic>
      <p:sp>
        <p:nvSpPr>
          <p:cNvPr id="39939" name="Title 1"/>
          <p:cNvSpPr txBox="1">
            <a:spLocks/>
          </p:cNvSpPr>
          <p:nvPr/>
        </p:nvSpPr>
        <p:spPr bwMode="auto">
          <a:xfrm>
            <a:off x="1752600" y="274638"/>
            <a:ext cx="8229600" cy="1143000"/>
          </a:xfrm>
          <a:prstGeom prst="rect">
            <a:avLst/>
          </a:prstGeom>
          <a:noFill/>
          <a:ln w="9525">
            <a:noFill/>
            <a:miter lim="800000"/>
            <a:headEnd/>
            <a:tailEnd/>
          </a:ln>
        </p:spPr>
        <p:txBody>
          <a:bodyPr anchor="ctr"/>
          <a:lstStyle/>
          <a:p>
            <a:pPr algn="ctr"/>
            <a:r>
              <a:rPr lang="en-GB" sz="3600">
                <a:latin typeface="Comic Sans MS" pitchFamily="66" charset="0"/>
              </a:rPr>
              <a:t>Love of Reading</a:t>
            </a:r>
          </a:p>
        </p:txBody>
      </p:sp>
      <p:sp>
        <p:nvSpPr>
          <p:cNvPr id="8" name="Content Placeholder 2"/>
          <p:cNvSpPr>
            <a:spLocks noGrp="1"/>
          </p:cNvSpPr>
          <p:nvPr>
            <p:ph idx="1"/>
          </p:nvPr>
        </p:nvSpPr>
        <p:spPr>
          <a:xfrm>
            <a:off x="1485900" y="1898650"/>
            <a:ext cx="8229600" cy="4525963"/>
          </a:xfrm>
        </p:spPr>
        <p:txBody>
          <a:bodyPr rtlCol="0">
            <a:normAutofit lnSpcReduction="10000"/>
          </a:bodyPr>
          <a:lstStyle/>
          <a:p>
            <a:pPr fontAlgn="auto">
              <a:spcAft>
                <a:spcPts val="0"/>
              </a:spcAft>
              <a:buFont typeface="Arial" panose="020B0604020202020204" pitchFamily="34" charset="0"/>
              <a:buChar char="•"/>
              <a:defRPr/>
            </a:pPr>
            <a:r>
              <a:rPr lang="en-GB" sz="3000" dirty="0" smtClean="0">
                <a:latin typeface="Comic Sans MS" pitchFamily="66" charset="0"/>
              </a:rPr>
              <a:t>Make sure your child sees you reading.  Read to your child. Show enthusiasm!</a:t>
            </a:r>
          </a:p>
          <a:p>
            <a:pPr fontAlgn="auto">
              <a:spcAft>
                <a:spcPts val="0"/>
              </a:spcAft>
              <a:buFont typeface="Arial" panose="020B0604020202020204" pitchFamily="34" charset="0"/>
              <a:buChar char="•"/>
              <a:defRPr/>
            </a:pPr>
            <a:r>
              <a:rPr lang="en-GB" sz="3000" dirty="0" smtClean="0">
                <a:latin typeface="Comic Sans MS" pitchFamily="66" charset="0"/>
              </a:rPr>
              <a:t>Bring stories to life by using loud/soft/scary voices – let yourself go!</a:t>
            </a:r>
          </a:p>
          <a:p>
            <a:pPr fontAlgn="auto">
              <a:spcAft>
                <a:spcPts val="0"/>
              </a:spcAft>
              <a:buFont typeface="Arial" panose="020B0604020202020204" pitchFamily="34" charset="0"/>
              <a:buChar char="•"/>
              <a:defRPr/>
            </a:pPr>
            <a:r>
              <a:rPr lang="en-GB" sz="3000" dirty="0" smtClean="0">
                <a:latin typeface="Comic Sans MS" pitchFamily="66" charset="0"/>
              </a:rPr>
              <a:t> Spread books around your house for your child to dip into. </a:t>
            </a:r>
          </a:p>
          <a:p>
            <a:pPr fontAlgn="auto">
              <a:spcAft>
                <a:spcPts val="0"/>
              </a:spcAft>
              <a:buFont typeface="Arial" panose="020B0604020202020204" pitchFamily="34" charset="0"/>
              <a:buChar char="•"/>
              <a:defRPr/>
            </a:pPr>
            <a:r>
              <a:rPr lang="en-GB" sz="3000" dirty="0" smtClean="0">
                <a:latin typeface="Comic Sans MS" pitchFamily="66" charset="0"/>
              </a:rPr>
              <a:t>Let your child choose what they would like to read – books, comics, catalogues. </a:t>
            </a:r>
          </a:p>
          <a:p>
            <a:pPr fontAlgn="auto">
              <a:spcAft>
                <a:spcPts val="0"/>
              </a:spcAft>
              <a:buFont typeface="Arial" panose="020B0604020202020204" pitchFamily="34" charset="0"/>
              <a:buChar char="•"/>
              <a:defRPr/>
            </a:pPr>
            <a:r>
              <a:rPr lang="en-GB" sz="3000" dirty="0" smtClean="0">
                <a:latin typeface="Comic Sans MS" pitchFamily="66" charset="0"/>
              </a:rPr>
              <a:t>Read favourite books over and over again. Enjoy! </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61" name="Picture 3"/>
          <p:cNvPicPr>
            <a:picLocks noChangeAspect="1"/>
          </p:cNvPicPr>
          <p:nvPr/>
        </p:nvPicPr>
        <p:blipFill>
          <a:blip r:embed="rId2"/>
          <a:srcRect l="29292" t="14285" r="30354" b="33652"/>
          <a:stretch>
            <a:fillRect/>
          </a:stretch>
        </p:blipFill>
        <p:spPr bwMode="auto">
          <a:xfrm>
            <a:off x="0" y="161925"/>
            <a:ext cx="1611313" cy="1736725"/>
          </a:xfrm>
          <a:prstGeom prst="rect">
            <a:avLst/>
          </a:prstGeom>
          <a:noFill/>
          <a:ln w="9525">
            <a:noFill/>
            <a:miter lim="800000"/>
            <a:headEnd/>
            <a:tailEnd/>
          </a:ln>
        </p:spPr>
      </p:pic>
      <p:pic>
        <p:nvPicPr>
          <p:cNvPr id="40962" name="Picture 4"/>
          <p:cNvPicPr>
            <a:picLocks noChangeAspect="1"/>
          </p:cNvPicPr>
          <p:nvPr/>
        </p:nvPicPr>
        <p:blipFill>
          <a:blip r:embed="rId3"/>
          <a:srcRect l="11446" t="11746" r="17564" b="14603"/>
          <a:stretch>
            <a:fillRect/>
          </a:stretch>
        </p:blipFill>
        <p:spPr bwMode="auto">
          <a:xfrm>
            <a:off x="10320338" y="141288"/>
            <a:ext cx="1682750" cy="1682750"/>
          </a:xfrm>
          <a:prstGeom prst="rect">
            <a:avLst/>
          </a:prstGeom>
          <a:noFill/>
          <a:ln w="9525">
            <a:noFill/>
            <a:miter lim="800000"/>
            <a:headEnd/>
            <a:tailEnd/>
          </a:ln>
        </p:spPr>
      </p:pic>
      <p:sp>
        <p:nvSpPr>
          <p:cNvPr id="40963" name="Title 1"/>
          <p:cNvSpPr txBox="1">
            <a:spLocks/>
          </p:cNvSpPr>
          <p:nvPr/>
        </p:nvSpPr>
        <p:spPr bwMode="auto">
          <a:xfrm>
            <a:off x="1611313" y="411163"/>
            <a:ext cx="8229600" cy="1143000"/>
          </a:xfrm>
          <a:prstGeom prst="rect">
            <a:avLst/>
          </a:prstGeom>
          <a:noFill/>
          <a:ln w="9525">
            <a:noFill/>
            <a:miter lim="800000"/>
            <a:headEnd/>
            <a:tailEnd/>
          </a:ln>
        </p:spPr>
        <p:txBody>
          <a:bodyPr anchor="ctr"/>
          <a:lstStyle/>
          <a:p>
            <a:pPr algn="ctr"/>
            <a:r>
              <a:rPr lang="en-GB" sz="4400" u="sng">
                <a:latin typeface="Comic Sans MS" pitchFamily="66" charset="0"/>
              </a:rPr>
              <a:t>Useful Websites:</a:t>
            </a:r>
            <a:r>
              <a:rPr lang="en-GB" sz="4400">
                <a:latin typeface="Comic Sans MS" pitchFamily="66" charset="0"/>
              </a:rPr>
              <a:t> </a:t>
            </a:r>
          </a:p>
        </p:txBody>
      </p:sp>
      <p:sp>
        <p:nvSpPr>
          <p:cNvPr id="40964" name="Content Placeholder 2"/>
          <p:cNvSpPr>
            <a:spLocks noGrp="1"/>
          </p:cNvSpPr>
          <p:nvPr>
            <p:ph idx="1"/>
          </p:nvPr>
        </p:nvSpPr>
        <p:spPr>
          <a:xfrm>
            <a:off x="1955800" y="2095500"/>
            <a:ext cx="8229600" cy="4525963"/>
          </a:xfrm>
        </p:spPr>
        <p:txBody>
          <a:bodyPr/>
          <a:lstStyle/>
          <a:p>
            <a:r>
              <a:rPr lang="en-GB" sz="3000" smtClean="0">
                <a:latin typeface="Comic Sans MS" pitchFamily="66" charset="0"/>
              </a:rPr>
              <a:t>Mr Thorne does Phonics </a:t>
            </a:r>
            <a:r>
              <a:rPr lang="en-GB" sz="3000" smtClean="0"/>
              <a:t>http://mrthorne.com/</a:t>
            </a:r>
            <a:endParaRPr lang="en-GB" sz="3000" smtClean="0">
              <a:latin typeface="Comic Sans MS" pitchFamily="66" charset="0"/>
            </a:endParaRPr>
          </a:p>
          <a:p>
            <a:r>
              <a:rPr lang="en-GB" sz="3000" smtClean="0">
                <a:latin typeface="Comic Sans MS" pitchFamily="66" charset="0"/>
              </a:rPr>
              <a:t>Teach Your Monster to Read </a:t>
            </a:r>
            <a:r>
              <a:rPr lang="en-GB" sz="3000" smtClean="0"/>
              <a:t>http://www.teachyourmonstertoread.com/</a:t>
            </a:r>
            <a:endParaRPr lang="en-GB" sz="3000" smtClean="0">
              <a:latin typeface="Comic Sans MS" pitchFamily="66" charset="0"/>
            </a:endParaRPr>
          </a:p>
          <a:p>
            <a:r>
              <a:rPr lang="en-GB" sz="3000" smtClean="0">
                <a:latin typeface="Comic Sans MS" pitchFamily="66" charset="0"/>
              </a:rPr>
              <a:t>Phonics Play </a:t>
            </a:r>
            <a:r>
              <a:rPr lang="en-GB" sz="3000" smtClean="0"/>
              <a:t>http://www.phonicsplay.co.uk/</a:t>
            </a:r>
            <a:endParaRPr lang="en-GB" sz="3000" smtClean="0">
              <a:latin typeface="Comic Sans MS" pitchFamily="66" charset="0"/>
            </a:endParaRPr>
          </a:p>
          <a:p>
            <a:r>
              <a:rPr lang="en-GB" sz="3000" smtClean="0">
                <a:latin typeface="Comic Sans MS" pitchFamily="66" charset="0"/>
              </a:rPr>
              <a:t>iPad- Twinkl Phonics app/ Alphablocks app</a:t>
            </a:r>
          </a:p>
          <a:p>
            <a:endParaRPr lang="en-GB"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985" name="Picture 3"/>
          <p:cNvPicPr>
            <a:picLocks noChangeAspect="1"/>
          </p:cNvPicPr>
          <p:nvPr/>
        </p:nvPicPr>
        <p:blipFill>
          <a:blip r:embed="rId2"/>
          <a:srcRect l="29292" t="14285" r="30354" b="33652"/>
          <a:stretch>
            <a:fillRect/>
          </a:stretch>
        </p:blipFill>
        <p:spPr bwMode="auto">
          <a:xfrm>
            <a:off x="0" y="161925"/>
            <a:ext cx="1611313" cy="1736725"/>
          </a:xfrm>
          <a:prstGeom prst="rect">
            <a:avLst/>
          </a:prstGeom>
          <a:noFill/>
          <a:ln w="9525">
            <a:noFill/>
            <a:miter lim="800000"/>
            <a:headEnd/>
            <a:tailEnd/>
          </a:ln>
        </p:spPr>
      </p:pic>
      <p:pic>
        <p:nvPicPr>
          <p:cNvPr id="41986" name="Picture 4"/>
          <p:cNvPicPr>
            <a:picLocks noChangeAspect="1"/>
          </p:cNvPicPr>
          <p:nvPr/>
        </p:nvPicPr>
        <p:blipFill>
          <a:blip r:embed="rId3"/>
          <a:srcRect l="11446" t="11746" r="17564" b="14603"/>
          <a:stretch>
            <a:fillRect/>
          </a:stretch>
        </p:blipFill>
        <p:spPr bwMode="auto">
          <a:xfrm>
            <a:off x="10320338" y="141288"/>
            <a:ext cx="1682750" cy="1682750"/>
          </a:xfrm>
          <a:prstGeom prst="rect">
            <a:avLst/>
          </a:prstGeom>
          <a:noFill/>
          <a:ln w="9525">
            <a:noFill/>
            <a:miter lim="800000"/>
            <a:headEnd/>
            <a:tailEnd/>
          </a:ln>
        </p:spPr>
      </p:pic>
      <p:sp>
        <p:nvSpPr>
          <p:cNvPr id="8" name="Content Placeholder 2"/>
          <p:cNvSpPr>
            <a:spLocks noGrp="1"/>
          </p:cNvSpPr>
          <p:nvPr>
            <p:ph idx="1"/>
          </p:nvPr>
        </p:nvSpPr>
        <p:spPr>
          <a:xfrm>
            <a:off x="515938" y="1701800"/>
            <a:ext cx="8229600" cy="4525963"/>
          </a:xfrm>
        </p:spPr>
        <p:txBody>
          <a:bodyPr rtlCol="0">
            <a:normAutofit fontScale="92500" lnSpcReduction="10000"/>
          </a:bodyPr>
          <a:lstStyle/>
          <a:p>
            <a:pPr marL="0" indent="0" fontAlgn="auto">
              <a:lnSpc>
                <a:spcPct val="80000"/>
              </a:lnSpc>
              <a:spcAft>
                <a:spcPts val="0"/>
              </a:spcAft>
              <a:buFont typeface="Arial" panose="020B0604020202020204" pitchFamily="34" charset="0"/>
              <a:buNone/>
              <a:defRPr/>
            </a:pPr>
            <a:endParaRPr lang="en-GB" sz="2500" dirty="0" smtClean="0">
              <a:latin typeface="Comic Sans MS" pitchFamily="66" charset="0"/>
            </a:endParaRPr>
          </a:p>
          <a:p>
            <a:pPr fontAlgn="auto">
              <a:lnSpc>
                <a:spcPct val="80000"/>
              </a:lnSpc>
              <a:spcAft>
                <a:spcPts val="0"/>
              </a:spcAft>
              <a:buFont typeface="Arial" panose="020B0604020202020204" pitchFamily="34" charset="0"/>
              <a:buChar char="•"/>
              <a:defRPr/>
            </a:pPr>
            <a:r>
              <a:rPr lang="en-GB" sz="2500" dirty="0" smtClean="0">
                <a:latin typeface="Comic Sans MS" pitchFamily="66" charset="0"/>
              </a:rPr>
              <a:t>Tests children’s knowledge of Grapheme, Phoneme Correspondence</a:t>
            </a:r>
          </a:p>
          <a:p>
            <a:pPr fontAlgn="auto">
              <a:lnSpc>
                <a:spcPct val="80000"/>
              </a:lnSpc>
              <a:spcAft>
                <a:spcPts val="0"/>
              </a:spcAft>
              <a:buFont typeface="Arial" panose="020B0604020202020204" pitchFamily="34" charset="0"/>
              <a:buChar char="•"/>
              <a:defRPr/>
            </a:pPr>
            <a:endParaRPr lang="en-GB" sz="2500" dirty="0" smtClean="0">
              <a:latin typeface="Comic Sans MS" pitchFamily="66" charset="0"/>
            </a:endParaRPr>
          </a:p>
          <a:p>
            <a:pPr fontAlgn="auto">
              <a:lnSpc>
                <a:spcPct val="80000"/>
              </a:lnSpc>
              <a:spcAft>
                <a:spcPts val="0"/>
              </a:spcAft>
              <a:buFont typeface="Arial" panose="020B0604020202020204" pitchFamily="34" charset="0"/>
              <a:buChar char="•"/>
              <a:defRPr/>
            </a:pPr>
            <a:r>
              <a:rPr lang="en-GB" sz="2500" dirty="0" smtClean="0">
                <a:latin typeface="Comic Sans MS" pitchFamily="66" charset="0"/>
              </a:rPr>
              <a:t>Words which contain all 44 phonemes, including the alternative spellings</a:t>
            </a:r>
          </a:p>
          <a:p>
            <a:pPr fontAlgn="auto">
              <a:lnSpc>
                <a:spcPct val="80000"/>
              </a:lnSpc>
              <a:spcAft>
                <a:spcPts val="0"/>
              </a:spcAft>
              <a:buFont typeface="Arial" panose="020B0604020202020204" pitchFamily="34" charset="0"/>
              <a:buChar char="•"/>
              <a:defRPr/>
            </a:pPr>
            <a:r>
              <a:rPr lang="en-GB" sz="2500" dirty="0" smtClean="0">
                <a:latin typeface="Comic Sans MS" pitchFamily="66" charset="0"/>
              </a:rPr>
              <a:t> </a:t>
            </a:r>
          </a:p>
          <a:p>
            <a:pPr fontAlgn="auto">
              <a:lnSpc>
                <a:spcPct val="80000"/>
              </a:lnSpc>
              <a:spcAft>
                <a:spcPts val="0"/>
              </a:spcAft>
              <a:buFont typeface="Arial" panose="020B0604020202020204" pitchFamily="34" charset="0"/>
              <a:buChar char="•"/>
              <a:defRPr/>
            </a:pPr>
            <a:r>
              <a:rPr lang="en-GB" sz="2500" dirty="0" smtClean="0">
                <a:latin typeface="Comic Sans MS" pitchFamily="66" charset="0"/>
              </a:rPr>
              <a:t>Mix of real and alien words (flashcards) (phase 3-5)</a:t>
            </a:r>
          </a:p>
          <a:p>
            <a:pPr fontAlgn="auto">
              <a:lnSpc>
                <a:spcPct val="80000"/>
              </a:lnSpc>
              <a:spcAft>
                <a:spcPts val="0"/>
              </a:spcAft>
              <a:buFont typeface="Arial" panose="020B0604020202020204" pitchFamily="34" charset="0"/>
              <a:buChar char="•"/>
              <a:defRPr/>
            </a:pPr>
            <a:endParaRPr lang="en-GB" sz="2500" dirty="0" smtClean="0">
              <a:latin typeface="Comic Sans MS" pitchFamily="66" charset="0"/>
            </a:endParaRPr>
          </a:p>
          <a:p>
            <a:pPr fontAlgn="auto">
              <a:lnSpc>
                <a:spcPct val="80000"/>
              </a:lnSpc>
              <a:spcAft>
                <a:spcPts val="0"/>
              </a:spcAft>
              <a:buFont typeface="Arial" panose="020B0604020202020204" pitchFamily="34" charset="0"/>
              <a:buChar char="•"/>
              <a:defRPr/>
            </a:pPr>
            <a:r>
              <a:rPr lang="en-GB" sz="2500" dirty="0" smtClean="0">
                <a:latin typeface="Comic Sans MS" pitchFamily="66" charset="0"/>
              </a:rPr>
              <a:t>Pass mark in June 2016 was 32/40 </a:t>
            </a:r>
          </a:p>
          <a:p>
            <a:pPr marL="0" indent="0" fontAlgn="auto">
              <a:lnSpc>
                <a:spcPct val="80000"/>
              </a:lnSpc>
              <a:spcAft>
                <a:spcPts val="0"/>
              </a:spcAft>
              <a:buFont typeface="Arial" panose="020B0604020202020204" pitchFamily="34" charset="0"/>
              <a:buNone/>
              <a:defRPr/>
            </a:pPr>
            <a:endParaRPr lang="en-GB" sz="2500" dirty="0" smtClean="0">
              <a:latin typeface="Comic Sans MS" pitchFamily="66" charset="0"/>
            </a:endParaRPr>
          </a:p>
          <a:p>
            <a:pPr fontAlgn="auto">
              <a:lnSpc>
                <a:spcPct val="80000"/>
              </a:lnSpc>
              <a:spcAft>
                <a:spcPts val="0"/>
              </a:spcAft>
              <a:buFont typeface="Arial" panose="020B0604020202020204" pitchFamily="34" charset="0"/>
              <a:buChar char="•"/>
              <a:defRPr/>
            </a:pPr>
            <a:r>
              <a:rPr lang="en-GB" sz="2500" dirty="0" smtClean="0">
                <a:latin typeface="Comic Sans MS" pitchFamily="66" charset="0"/>
              </a:rPr>
              <a:t>Take test again in Year 2 if children do not pass in Y1</a:t>
            </a:r>
          </a:p>
        </p:txBody>
      </p:sp>
      <p:sp>
        <p:nvSpPr>
          <p:cNvPr id="41988" name="Title 1"/>
          <p:cNvSpPr>
            <a:spLocks noGrp="1"/>
          </p:cNvSpPr>
          <p:nvPr>
            <p:ph type="title"/>
          </p:nvPr>
        </p:nvSpPr>
        <p:spPr>
          <a:xfrm>
            <a:off x="2425700" y="373063"/>
            <a:ext cx="8229600" cy="1143000"/>
          </a:xfrm>
        </p:spPr>
        <p:txBody>
          <a:bodyPr/>
          <a:lstStyle/>
          <a:p>
            <a:r>
              <a:rPr lang="en-GB" smtClean="0">
                <a:latin typeface="Comic Sans MS" pitchFamily="66" charset="0"/>
              </a:rPr>
              <a:t>Year One Phonics Screening</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3009" name="Picture 3"/>
          <p:cNvPicPr>
            <a:picLocks noChangeAspect="1"/>
          </p:cNvPicPr>
          <p:nvPr/>
        </p:nvPicPr>
        <p:blipFill>
          <a:blip r:embed="rId2"/>
          <a:srcRect l="29292" t="14285" r="30354" b="33652"/>
          <a:stretch>
            <a:fillRect/>
          </a:stretch>
        </p:blipFill>
        <p:spPr bwMode="auto">
          <a:xfrm>
            <a:off x="0" y="161925"/>
            <a:ext cx="1611313" cy="1736725"/>
          </a:xfrm>
          <a:prstGeom prst="rect">
            <a:avLst/>
          </a:prstGeom>
          <a:noFill/>
          <a:ln w="9525">
            <a:noFill/>
            <a:miter lim="800000"/>
            <a:headEnd/>
            <a:tailEnd/>
          </a:ln>
        </p:spPr>
      </p:pic>
      <p:pic>
        <p:nvPicPr>
          <p:cNvPr id="43010" name="Picture 4"/>
          <p:cNvPicPr>
            <a:picLocks noChangeAspect="1"/>
          </p:cNvPicPr>
          <p:nvPr/>
        </p:nvPicPr>
        <p:blipFill>
          <a:blip r:embed="rId3"/>
          <a:srcRect l="11446" t="11746" r="17564" b="14603"/>
          <a:stretch>
            <a:fillRect/>
          </a:stretch>
        </p:blipFill>
        <p:spPr bwMode="auto">
          <a:xfrm>
            <a:off x="10320338" y="141288"/>
            <a:ext cx="1682750" cy="1682750"/>
          </a:xfrm>
          <a:prstGeom prst="rect">
            <a:avLst/>
          </a:prstGeom>
          <a:noFill/>
          <a:ln w="9525">
            <a:noFill/>
            <a:miter lim="800000"/>
            <a:headEnd/>
            <a:tailEnd/>
          </a:ln>
        </p:spPr>
      </p:pic>
      <p:sp>
        <p:nvSpPr>
          <p:cNvPr id="43011" name="Title 1"/>
          <p:cNvSpPr txBox="1">
            <a:spLocks/>
          </p:cNvSpPr>
          <p:nvPr/>
        </p:nvSpPr>
        <p:spPr bwMode="auto">
          <a:xfrm>
            <a:off x="1909763" y="2370138"/>
            <a:ext cx="8229600" cy="1143000"/>
          </a:xfrm>
          <a:prstGeom prst="rect">
            <a:avLst/>
          </a:prstGeom>
          <a:noFill/>
          <a:ln w="9525">
            <a:noFill/>
            <a:miter lim="800000"/>
            <a:headEnd/>
            <a:tailEnd/>
          </a:ln>
        </p:spPr>
        <p:txBody>
          <a:bodyPr anchor="ctr"/>
          <a:lstStyle/>
          <a:p>
            <a:pPr algn="ctr"/>
            <a:r>
              <a:rPr lang="en-GB" sz="4400" b="1">
                <a:latin typeface="Comic Sans MS" pitchFamily="66" charset="0"/>
              </a:rPr>
              <a:t>Thank you for coming.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Content Placeholder 2"/>
          <p:cNvSpPr>
            <a:spLocks noGrp="1"/>
          </p:cNvSpPr>
          <p:nvPr>
            <p:ph idx="1"/>
          </p:nvPr>
        </p:nvSpPr>
        <p:spPr>
          <a:xfrm>
            <a:off x="1355725" y="919163"/>
            <a:ext cx="9358313" cy="5373687"/>
          </a:xfrm>
        </p:spPr>
        <p:txBody>
          <a:bodyPr/>
          <a:lstStyle/>
          <a:p>
            <a:pPr marL="0" indent="0" algn="ctr">
              <a:buFont typeface="Arial" charset="0"/>
              <a:buNone/>
            </a:pPr>
            <a:r>
              <a:rPr lang="en-GB" sz="3500" smtClean="0">
                <a:latin typeface="Comic Sans MS" pitchFamily="66" charset="0"/>
              </a:rPr>
              <a:t>In school, we follow the Letters and Sounds programme. Letters and Sounds is a phonics resource published by the Department for Education and Skills which consists of six phases. We also use Jolly Phonics actions and songs. </a:t>
            </a:r>
          </a:p>
          <a:p>
            <a:pPr marL="0" indent="0" algn="ctr">
              <a:buFont typeface="Arial" charset="0"/>
              <a:buNone/>
            </a:pPr>
            <a:r>
              <a:rPr lang="en-GB" sz="3500" smtClean="0">
                <a:latin typeface="Comic Sans MS" pitchFamily="66" charset="0"/>
              </a:rPr>
              <a:t>Phonics sessions are delivered daily, in small groups, through multi-sensory activities. </a:t>
            </a:r>
          </a:p>
          <a:p>
            <a:pPr marL="0" indent="0">
              <a:buFont typeface="Arial" charset="0"/>
              <a:buNone/>
            </a:pPr>
            <a:endParaRPr lang="en-GB" smtClean="0"/>
          </a:p>
        </p:txBody>
      </p:sp>
      <p:pic>
        <p:nvPicPr>
          <p:cNvPr id="17410" name="Picture 4"/>
          <p:cNvPicPr>
            <a:picLocks noChangeAspect="1"/>
          </p:cNvPicPr>
          <p:nvPr/>
        </p:nvPicPr>
        <p:blipFill>
          <a:blip r:embed="rId2"/>
          <a:srcRect l="29292" t="14285" r="30354" b="33652"/>
          <a:stretch>
            <a:fillRect/>
          </a:stretch>
        </p:blipFill>
        <p:spPr bwMode="auto">
          <a:xfrm>
            <a:off x="0" y="161925"/>
            <a:ext cx="1403350" cy="1514475"/>
          </a:xfrm>
          <a:prstGeom prst="rect">
            <a:avLst/>
          </a:prstGeom>
          <a:noFill/>
          <a:ln w="9525">
            <a:noFill/>
            <a:miter lim="800000"/>
            <a:headEnd/>
            <a:tailEnd/>
          </a:ln>
        </p:spPr>
      </p:pic>
      <p:pic>
        <p:nvPicPr>
          <p:cNvPr id="17411" name="Picture 5"/>
          <p:cNvPicPr>
            <a:picLocks noChangeAspect="1"/>
          </p:cNvPicPr>
          <p:nvPr/>
        </p:nvPicPr>
        <p:blipFill>
          <a:blip r:embed="rId3"/>
          <a:srcRect l="11446" t="11746" r="17564" b="14603"/>
          <a:stretch>
            <a:fillRect/>
          </a:stretch>
        </p:blipFill>
        <p:spPr bwMode="auto">
          <a:xfrm>
            <a:off x="10714038" y="0"/>
            <a:ext cx="1417637" cy="14160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txBox="1">
            <a:spLocks/>
          </p:cNvSpPr>
          <p:nvPr/>
        </p:nvSpPr>
        <p:spPr bwMode="auto">
          <a:xfrm>
            <a:off x="1611313" y="161925"/>
            <a:ext cx="8229600" cy="1143000"/>
          </a:xfrm>
          <a:prstGeom prst="rect">
            <a:avLst/>
          </a:prstGeom>
          <a:noFill/>
          <a:ln w="9525">
            <a:noFill/>
            <a:miter lim="800000"/>
            <a:headEnd/>
            <a:tailEnd/>
          </a:ln>
        </p:spPr>
        <p:txBody>
          <a:bodyPr anchor="ctr"/>
          <a:lstStyle/>
          <a:p>
            <a:pPr algn="ctr"/>
            <a:r>
              <a:rPr lang="en-GB" sz="4400">
                <a:solidFill>
                  <a:srgbClr val="000000"/>
                </a:solidFill>
                <a:latin typeface="Comic Sans MS" pitchFamily="66" charset="0"/>
              </a:rPr>
              <a:t>Phases of Phonics</a:t>
            </a:r>
            <a:endParaRPr lang="en-GB" sz="4400">
              <a:solidFill>
                <a:srgbClr val="000000"/>
              </a:solidFill>
              <a:latin typeface="Calibri" pitchFamily="34" charset="0"/>
            </a:endParaRPr>
          </a:p>
        </p:txBody>
      </p:sp>
      <p:pic>
        <p:nvPicPr>
          <p:cNvPr id="18434" name="Picture 2"/>
          <p:cNvPicPr>
            <a:picLocks noChangeAspect="1"/>
          </p:cNvPicPr>
          <p:nvPr/>
        </p:nvPicPr>
        <p:blipFill>
          <a:blip r:embed="rId2"/>
          <a:srcRect l="29292" t="14285" r="30354" b="33652"/>
          <a:stretch>
            <a:fillRect/>
          </a:stretch>
        </p:blipFill>
        <p:spPr bwMode="auto">
          <a:xfrm>
            <a:off x="0" y="161925"/>
            <a:ext cx="1611313" cy="1736725"/>
          </a:xfrm>
          <a:prstGeom prst="rect">
            <a:avLst/>
          </a:prstGeom>
          <a:noFill/>
          <a:ln w="9525">
            <a:noFill/>
            <a:miter lim="800000"/>
            <a:headEnd/>
            <a:tailEnd/>
          </a:ln>
        </p:spPr>
      </p:pic>
      <p:pic>
        <p:nvPicPr>
          <p:cNvPr id="18435" name="Picture 3"/>
          <p:cNvPicPr>
            <a:picLocks noChangeAspect="1"/>
          </p:cNvPicPr>
          <p:nvPr/>
        </p:nvPicPr>
        <p:blipFill>
          <a:blip r:embed="rId3"/>
          <a:srcRect l="11446" t="11746" r="17564" b="14603"/>
          <a:stretch>
            <a:fillRect/>
          </a:stretch>
        </p:blipFill>
        <p:spPr bwMode="auto">
          <a:xfrm>
            <a:off x="10320338" y="141288"/>
            <a:ext cx="1682750" cy="1682750"/>
          </a:xfrm>
          <a:prstGeom prst="rect">
            <a:avLst/>
          </a:prstGeom>
          <a:noFill/>
          <a:ln w="9525">
            <a:noFill/>
            <a:miter lim="800000"/>
            <a:headEnd/>
            <a:tailEnd/>
          </a:ln>
        </p:spPr>
      </p:pic>
      <p:pic>
        <p:nvPicPr>
          <p:cNvPr id="18436" name="Picture 2"/>
          <p:cNvPicPr>
            <a:picLocks noChangeAspect="1" noChangeArrowheads="1"/>
          </p:cNvPicPr>
          <p:nvPr/>
        </p:nvPicPr>
        <p:blipFill>
          <a:blip r:embed="rId4"/>
          <a:srcRect/>
          <a:stretch>
            <a:fillRect/>
          </a:stretch>
        </p:blipFill>
        <p:spPr bwMode="auto">
          <a:xfrm>
            <a:off x="2243138" y="1119188"/>
            <a:ext cx="6746875" cy="57388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noChangeArrowheads="1"/>
          </p:cNvSpPr>
          <p:nvPr>
            <p:ph type="title"/>
          </p:nvPr>
        </p:nvSpPr>
        <p:spPr>
          <a:xfrm>
            <a:off x="1625600" y="2336800"/>
            <a:ext cx="7874000" cy="2160588"/>
          </a:xfrm>
        </p:spPr>
        <p:txBody>
          <a:bodyPr/>
          <a:lstStyle/>
          <a:p>
            <a:r>
              <a:rPr lang="en-GB" altLang="en-US" sz="6000" smtClean="0">
                <a:latin typeface="Comic Sans MS" pitchFamily="66" charset="0"/>
              </a:rPr>
              <a:t>Phonic terminology:</a:t>
            </a:r>
            <a:br>
              <a:rPr lang="en-GB" altLang="en-US" sz="6000" smtClean="0">
                <a:latin typeface="Comic Sans MS" pitchFamily="66" charset="0"/>
              </a:rPr>
            </a:br>
            <a:r>
              <a:rPr lang="en-GB" altLang="en-US" sz="6000" smtClean="0">
                <a:latin typeface="Comic Sans MS" pitchFamily="66" charset="0"/>
              </a:rPr>
              <a:t/>
            </a:r>
            <a:br>
              <a:rPr lang="en-GB" altLang="en-US" sz="6000" smtClean="0">
                <a:latin typeface="Comic Sans MS" pitchFamily="66" charset="0"/>
              </a:rPr>
            </a:br>
            <a:r>
              <a:rPr lang="en-GB" altLang="en-US" sz="6000" smtClean="0">
                <a:latin typeface="Comic Sans MS" pitchFamily="66" charset="0"/>
              </a:rPr>
              <a:t>some definitions</a:t>
            </a:r>
            <a:endParaRPr lang="en-US" altLang="en-US" sz="6000" smtClean="0">
              <a:latin typeface="Comic Sans MS" pitchFamily="66" charset="0"/>
            </a:endParaRPr>
          </a:p>
        </p:txBody>
      </p:sp>
      <p:pic>
        <p:nvPicPr>
          <p:cNvPr id="19458" name="Picture 2"/>
          <p:cNvPicPr>
            <a:picLocks noChangeAspect="1"/>
          </p:cNvPicPr>
          <p:nvPr/>
        </p:nvPicPr>
        <p:blipFill>
          <a:blip r:embed="rId3"/>
          <a:srcRect l="29292" t="14285" r="30354" b="33652"/>
          <a:stretch>
            <a:fillRect/>
          </a:stretch>
        </p:blipFill>
        <p:spPr bwMode="auto">
          <a:xfrm>
            <a:off x="0" y="161925"/>
            <a:ext cx="1611313" cy="1736725"/>
          </a:xfrm>
          <a:prstGeom prst="rect">
            <a:avLst/>
          </a:prstGeom>
          <a:noFill/>
          <a:ln w="9525">
            <a:noFill/>
            <a:miter lim="800000"/>
            <a:headEnd/>
            <a:tailEnd/>
          </a:ln>
        </p:spPr>
      </p:pic>
      <p:pic>
        <p:nvPicPr>
          <p:cNvPr id="19459" name="Picture 3"/>
          <p:cNvPicPr>
            <a:picLocks noChangeAspect="1"/>
          </p:cNvPicPr>
          <p:nvPr/>
        </p:nvPicPr>
        <p:blipFill>
          <a:blip r:embed="rId4"/>
          <a:srcRect l="11446" t="11746" r="17564" b="14603"/>
          <a:stretch>
            <a:fillRect/>
          </a:stretch>
        </p:blipFill>
        <p:spPr bwMode="auto">
          <a:xfrm>
            <a:off x="10320338" y="141288"/>
            <a:ext cx="1682750" cy="16827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bwMode="auto">
          <a:xfrm>
            <a:off x="2932113" y="1460500"/>
            <a:ext cx="8229600" cy="4525963"/>
          </a:xfrm>
          <a:prstGeom prst="rect">
            <a:avLst/>
          </a:prstGeom>
          <a:noFill/>
          <a:ln w="9525">
            <a:noFill/>
            <a:miter lim="800000"/>
            <a:headEnd/>
            <a:tailEnd/>
          </a:ln>
        </p:spPr>
        <p:txBody>
          <a:bodyPr>
            <a:normAutofit fontScale="62500" lnSpcReduction="20000"/>
          </a:bodyPr>
          <a:lst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fontAlgn="auto">
              <a:spcAft>
                <a:spcPts val="0"/>
              </a:spcAft>
              <a:buFont typeface="Arial" panose="020B0604020202020204" pitchFamily="34" charset="0"/>
              <a:buChar char="•"/>
              <a:defRPr/>
            </a:pPr>
            <a:r>
              <a:rPr lang="en-GB" sz="4000" dirty="0" smtClean="0">
                <a:solidFill>
                  <a:sysClr val="windowText" lastClr="000000"/>
                </a:solidFill>
                <a:effectLst>
                  <a:outerShdw blurRad="38100" dist="38100" dir="2700000" algn="tl">
                    <a:srgbClr val="000000">
                      <a:alpha val="43137"/>
                    </a:srgbClr>
                  </a:outerShdw>
                </a:effectLst>
                <a:latin typeface="Comic Sans MS" pitchFamily="66" charset="0"/>
              </a:rPr>
              <a:t>Phoneme</a:t>
            </a:r>
          </a:p>
          <a:p>
            <a:pPr marL="0" indent="0" fontAlgn="auto">
              <a:spcAft>
                <a:spcPts val="0"/>
              </a:spcAft>
              <a:buFont typeface="Arial" panose="020B0604020202020204" pitchFamily="34" charset="0"/>
              <a:buNone/>
              <a:defRPr/>
            </a:pPr>
            <a:endParaRPr lang="en-GB" sz="4000" dirty="0" smtClean="0">
              <a:solidFill>
                <a:sysClr val="windowText" lastClr="000000"/>
              </a:solidFill>
              <a:effectLst>
                <a:outerShdw blurRad="38100" dist="38100" dir="2700000" algn="tl">
                  <a:srgbClr val="000000">
                    <a:alpha val="43137"/>
                  </a:srgbClr>
                </a:outerShdw>
              </a:effectLst>
              <a:latin typeface="Comic Sans MS" pitchFamily="66" charset="0"/>
            </a:endParaRPr>
          </a:p>
          <a:p>
            <a:pPr fontAlgn="auto">
              <a:spcAft>
                <a:spcPts val="0"/>
              </a:spcAft>
              <a:buFont typeface="Arial" panose="020B0604020202020204" pitchFamily="34" charset="0"/>
              <a:buChar char="•"/>
              <a:defRPr/>
            </a:pPr>
            <a:r>
              <a:rPr lang="en-US" sz="4000" dirty="0" smtClean="0">
                <a:solidFill>
                  <a:sysClr val="windowText" lastClr="000000"/>
                </a:solidFill>
                <a:effectLst>
                  <a:outerShdw blurRad="38100" dist="38100" dir="2700000" algn="tl">
                    <a:srgbClr val="000000">
                      <a:alpha val="43137"/>
                    </a:srgbClr>
                  </a:outerShdw>
                </a:effectLst>
                <a:latin typeface="Comic Sans MS" pitchFamily="66" charset="0"/>
              </a:rPr>
              <a:t>Graphemes</a:t>
            </a:r>
            <a:endParaRPr lang="en-GB" sz="4000" dirty="0" smtClean="0">
              <a:solidFill>
                <a:sysClr val="windowText" lastClr="000000"/>
              </a:solidFill>
              <a:effectLst>
                <a:outerShdw blurRad="38100" dist="38100" dir="2700000" algn="tl">
                  <a:srgbClr val="000000">
                    <a:alpha val="43137"/>
                  </a:srgbClr>
                </a:outerShdw>
              </a:effectLst>
              <a:latin typeface="Comic Sans MS" pitchFamily="66" charset="0"/>
            </a:endParaRPr>
          </a:p>
          <a:p>
            <a:pPr fontAlgn="auto">
              <a:spcAft>
                <a:spcPts val="0"/>
              </a:spcAft>
              <a:buFont typeface="Arial" panose="020B0604020202020204" pitchFamily="34" charset="0"/>
              <a:buChar char="•"/>
              <a:defRPr/>
            </a:pPr>
            <a:endParaRPr lang="en-GB" sz="4000" dirty="0" smtClean="0">
              <a:solidFill>
                <a:sysClr val="windowText" lastClr="000000"/>
              </a:solidFill>
              <a:effectLst>
                <a:outerShdw blurRad="38100" dist="38100" dir="2700000" algn="tl">
                  <a:srgbClr val="000000">
                    <a:alpha val="43137"/>
                  </a:srgbClr>
                </a:outerShdw>
              </a:effectLst>
              <a:latin typeface="Comic Sans MS" pitchFamily="66" charset="0"/>
            </a:endParaRPr>
          </a:p>
          <a:p>
            <a:pPr fontAlgn="auto">
              <a:spcAft>
                <a:spcPts val="0"/>
              </a:spcAft>
              <a:buFont typeface="Arial" panose="020B0604020202020204" pitchFamily="34" charset="0"/>
              <a:buChar char="•"/>
              <a:defRPr/>
            </a:pPr>
            <a:r>
              <a:rPr lang="en-US" sz="4000" dirty="0" smtClean="0">
                <a:solidFill>
                  <a:sysClr val="windowText" lastClr="000000"/>
                </a:solidFill>
                <a:effectLst>
                  <a:outerShdw blurRad="38100" dist="38100" dir="2700000" algn="tl">
                    <a:srgbClr val="000000">
                      <a:alpha val="43137"/>
                    </a:srgbClr>
                  </a:outerShdw>
                </a:effectLst>
                <a:latin typeface="Comic Sans MS" pitchFamily="66" charset="0"/>
              </a:rPr>
              <a:t>Segmenting and blending </a:t>
            </a:r>
            <a:endParaRPr lang="en-GB" sz="4000" dirty="0" smtClean="0">
              <a:solidFill>
                <a:sysClr val="windowText" lastClr="000000"/>
              </a:solidFill>
              <a:effectLst>
                <a:outerShdw blurRad="38100" dist="38100" dir="2700000" algn="tl">
                  <a:srgbClr val="000000">
                    <a:alpha val="43137"/>
                  </a:srgbClr>
                </a:outerShdw>
              </a:effectLst>
              <a:latin typeface="Comic Sans MS" pitchFamily="66" charset="0"/>
            </a:endParaRPr>
          </a:p>
          <a:p>
            <a:pPr marL="0" indent="0" fontAlgn="auto">
              <a:spcAft>
                <a:spcPts val="0"/>
              </a:spcAft>
              <a:buFont typeface="Arial" panose="020B0604020202020204" pitchFamily="34" charset="0"/>
              <a:buNone/>
              <a:defRPr/>
            </a:pPr>
            <a:r>
              <a:rPr lang="en-US" sz="4000" dirty="0" smtClean="0">
                <a:solidFill>
                  <a:sysClr val="windowText" lastClr="000000"/>
                </a:solidFill>
                <a:effectLst>
                  <a:outerShdw blurRad="38100" dist="38100" dir="2700000" algn="tl">
                    <a:srgbClr val="000000">
                      <a:alpha val="43137"/>
                    </a:srgbClr>
                  </a:outerShdw>
                </a:effectLst>
                <a:latin typeface="Comic Sans MS" pitchFamily="66" charset="0"/>
              </a:rPr>
              <a:t> </a:t>
            </a:r>
            <a:endParaRPr lang="en-GB" sz="4000" dirty="0" smtClean="0">
              <a:solidFill>
                <a:sysClr val="windowText" lastClr="000000"/>
              </a:solidFill>
              <a:effectLst>
                <a:outerShdw blurRad="38100" dist="38100" dir="2700000" algn="tl">
                  <a:srgbClr val="000000">
                    <a:alpha val="43137"/>
                  </a:srgbClr>
                </a:outerShdw>
              </a:effectLst>
              <a:latin typeface="Comic Sans MS" pitchFamily="66" charset="0"/>
            </a:endParaRPr>
          </a:p>
          <a:p>
            <a:pPr fontAlgn="auto">
              <a:spcAft>
                <a:spcPts val="0"/>
              </a:spcAft>
              <a:buFont typeface="Arial" panose="020B0604020202020204" pitchFamily="34" charset="0"/>
              <a:buChar char="•"/>
              <a:defRPr/>
            </a:pPr>
            <a:r>
              <a:rPr lang="en-GB" sz="4000" dirty="0" smtClean="0">
                <a:solidFill>
                  <a:sysClr val="windowText" lastClr="000000"/>
                </a:solidFill>
                <a:effectLst>
                  <a:outerShdw blurRad="38100" dist="38100" dir="2700000" algn="tl">
                    <a:srgbClr val="000000">
                      <a:alpha val="43137"/>
                    </a:srgbClr>
                  </a:outerShdw>
                </a:effectLst>
                <a:latin typeface="Comic Sans MS" pitchFamily="66" charset="0"/>
              </a:rPr>
              <a:t>Digraph</a:t>
            </a:r>
          </a:p>
          <a:p>
            <a:pPr fontAlgn="auto">
              <a:spcAft>
                <a:spcPts val="0"/>
              </a:spcAft>
              <a:buFont typeface="Arial" panose="020B0604020202020204" pitchFamily="34" charset="0"/>
              <a:buChar char="•"/>
              <a:defRPr/>
            </a:pPr>
            <a:endParaRPr lang="en-GB" sz="4000" dirty="0" smtClean="0">
              <a:solidFill>
                <a:sysClr val="windowText" lastClr="000000"/>
              </a:solidFill>
              <a:effectLst>
                <a:outerShdw blurRad="38100" dist="38100" dir="2700000" algn="tl">
                  <a:srgbClr val="000000">
                    <a:alpha val="43137"/>
                  </a:srgbClr>
                </a:outerShdw>
              </a:effectLst>
              <a:latin typeface="Comic Sans MS" pitchFamily="66" charset="0"/>
            </a:endParaRPr>
          </a:p>
          <a:p>
            <a:pPr fontAlgn="auto">
              <a:spcAft>
                <a:spcPts val="0"/>
              </a:spcAft>
              <a:buFont typeface="Arial" panose="020B0604020202020204" pitchFamily="34" charset="0"/>
              <a:buChar char="•"/>
              <a:defRPr/>
            </a:pPr>
            <a:r>
              <a:rPr lang="en-GB" sz="4000" dirty="0" err="1" smtClean="0">
                <a:solidFill>
                  <a:sysClr val="windowText" lastClr="000000"/>
                </a:solidFill>
                <a:effectLst>
                  <a:outerShdw blurRad="38100" dist="38100" dir="2700000" algn="tl">
                    <a:srgbClr val="000000">
                      <a:alpha val="43137"/>
                    </a:srgbClr>
                  </a:outerShdw>
                </a:effectLst>
                <a:latin typeface="Comic Sans MS" pitchFamily="66" charset="0"/>
              </a:rPr>
              <a:t>Trigraph</a:t>
            </a:r>
            <a:endParaRPr lang="en-GB" sz="4000" dirty="0" smtClean="0">
              <a:solidFill>
                <a:sysClr val="windowText" lastClr="000000"/>
              </a:solidFill>
              <a:effectLst>
                <a:outerShdw blurRad="38100" dist="38100" dir="2700000" algn="tl">
                  <a:srgbClr val="000000">
                    <a:alpha val="43137"/>
                  </a:srgbClr>
                </a:outerShdw>
              </a:effectLst>
              <a:latin typeface="Comic Sans MS" pitchFamily="66" charset="0"/>
            </a:endParaRPr>
          </a:p>
          <a:p>
            <a:pPr fontAlgn="auto">
              <a:spcAft>
                <a:spcPts val="0"/>
              </a:spcAft>
              <a:buFont typeface="Arial" panose="020B0604020202020204" pitchFamily="34" charset="0"/>
              <a:buChar char="•"/>
              <a:defRPr/>
            </a:pPr>
            <a:endParaRPr lang="en-GB" sz="4000" dirty="0" smtClean="0">
              <a:solidFill>
                <a:sysClr val="windowText" lastClr="000000"/>
              </a:solidFill>
              <a:effectLst>
                <a:outerShdw blurRad="38100" dist="38100" dir="2700000" algn="tl">
                  <a:srgbClr val="000000">
                    <a:alpha val="43137"/>
                  </a:srgbClr>
                </a:outerShdw>
              </a:effectLst>
              <a:latin typeface="Comic Sans MS" pitchFamily="66" charset="0"/>
            </a:endParaRPr>
          </a:p>
          <a:p>
            <a:pPr fontAlgn="auto">
              <a:spcAft>
                <a:spcPts val="0"/>
              </a:spcAft>
              <a:buFont typeface="Arial" panose="020B0604020202020204" pitchFamily="34" charset="0"/>
              <a:buChar char="•"/>
              <a:defRPr/>
            </a:pPr>
            <a:r>
              <a:rPr lang="en-GB" sz="4000" dirty="0" smtClean="0">
                <a:solidFill>
                  <a:sysClr val="windowText" lastClr="000000"/>
                </a:solidFill>
                <a:effectLst>
                  <a:outerShdw blurRad="38100" dist="38100" dir="2700000" algn="tl">
                    <a:srgbClr val="000000">
                      <a:alpha val="43137"/>
                    </a:srgbClr>
                  </a:outerShdw>
                </a:effectLst>
                <a:latin typeface="Comic Sans MS" pitchFamily="66" charset="0"/>
              </a:rPr>
              <a:t>Split digraph</a:t>
            </a:r>
          </a:p>
          <a:p>
            <a:pPr fontAlgn="auto">
              <a:spcAft>
                <a:spcPts val="0"/>
              </a:spcAft>
              <a:buFont typeface="Arial" panose="020B0604020202020204" pitchFamily="34" charset="0"/>
              <a:buChar char="•"/>
              <a:defRPr/>
            </a:pPr>
            <a:endParaRPr lang="en-GB" dirty="0">
              <a:solidFill>
                <a:sysClr val="windowText" lastClr="000000"/>
              </a:solidFill>
            </a:endParaRPr>
          </a:p>
        </p:txBody>
      </p:sp>
      <p:pic>
        <p:nvPicPr>
          <p:cNvPr id="21506" name="Picture 2"/>
          <p:cNvPicPr>
            <a:picLocks noChangeAspect="1"/>
          </p:cNvPicPr>
          <p:nvPr/>
        </p:nvPicPr>
        <p:blipFill>
          <a:blip r:embed="rId2"/>
          <a:srcRect l="29292" t="14285" r="30354" b="33652"/>
          <a:stretch>
            <a:fillRect/>
          </a:stretch>
        </p:blipFill>
        <p:spPr bwMode="auto">
          <a:xfrm>
            <a:off x="0" y="161925"/>
            <a:ext cx="1611313" cy="1736725"/>
          </a:xfrm>
          <a:prstGeom prst="rect">
            <a:avLst/>
          </a:prstGeom>
          <a:noFill/>
          <a:ln w="9525">
            <a:noFill/>
            <a:miter lim="800000"/>
            <a:headEnd/>
            <a:tailEnd/>
          </a:ln>
        </p:spPr>
      </p:pic>
      <p:pic>
        <p:nvPicPr>
          <p:cNvPr id="21507" name="Picture 3"/>
          <p:cNvPicPr>
            <a:picLocks noChangeAspect="1"/>
          </p:cNvPicPr>
          <p:nvPr/>
        </p:nvPicPr>
        <p:blipFill>
          <a:blip r:embed="rId3"/>
          <a:srcRect l="11446" t="11746" r="17564" b="14603"/>
          <a:stretch>
            <a:fillRect/>
          </a:stretch>
        </p:blipFill>
        <p:spPr bwMode="auto">
          <a:xfrm>
            <a:off x="10320338" y="141288"/>
            <a:ext cx="1682750" cy="16827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txBox="1">
            <a:spLocks noChangeArrowheads="1"/>
          </p:cNvSpPr>
          <p:nvPr/>
        </p:nvSpPr>
        <p:spPr bwMode="auto">
          <a:xfrm>
            <a:off x="1611313" y="623888"/>
            <a:ext cx="7696200" cy="3657600"/>
          </a:xfrm>
          <a:prstGeom prst="rect">
            <a:avLst/>
          </a:prstGeom>
          <a:noFill/>
          <a:ln>
            <a:noFill/>
          </a:ln>
          <a:extLst/>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a:lstStyle>
          <a:p>
            <a:pPr eaLnBrk="1" hangingPunct="1">
              <a:lnSpc>
                <a:spcPct val="90000"/>
              </a:lnSpc>
              <a:buFontTx/>
              <a:buNone/>
              <a:defRPr/>
            </a:pPr>
            <a:r>
              <a:rPr lang="en-GB" altLang="en-US" i="1" dirty="0" smtClean="0">
                <a:solidFill>
                  <a:schemeClr val="accent2"/>
                </a:solidFill>
              </a:rPr>
              <a:t>Phoneme </a:t>
            </a:r>
            <a:endParaRPr lang="en-GB" altLang="en-US" i="1" dirty="0">
              <a:solidFill>
                <a:schemeClr val="accent2"/>
              </a:solidFill>
            </a:endParaRPr>
          </a:p>
          <a:p>
            <a:pPr eaLnBrk="1" hangingPunct="1">
              <a:lnSpc>
                <a:spcPct val="90000"/>
              </a:lnSpc>
              <a:buFontTx/>
              <a:buNone/>
              <a:defRPr/>
            </a:pPr>
            <a:endParaRPr lang="en-GB" altLang="en-US" kern="0" dirty="0" smtClean="0">
              <a:solidFill>
                <a:srgbClr val="000000"/>
              </a:solidFill>
              <a:latin typeface="Comic Sans MS"/>
              <a:cs typeface="Arial"/>
            </a:endParaRPr>
          </a:p>
          <a:p>
            <a:pPr eaLnBrk="1" hangingPunct="1">
              <a:lnSpc>
                <a:spcPct val="90000"/>
              </a:lnSpc>
              <a:buFontTx/>
              <a:buNone/>
              <a:defRPr/>
            </a:pPr>
            <a:endParaRPr lang="en-GB" altLang="en-US" kern="0" dirty="0" smtClean="0">
              <a:solidFill>
                <a:srgbClr val="000000"/>
              </a:solidFill>
              <a:latin typeface="Comic Sans MS"/>
              <a:cs typeface="Arial"/>
            </a:endParaRPr>
          </a:p>
          <a:p>
            <a:pPr eaLnBrk="1" hangingPunct="1">
              <a:lnSpc>
                <a:spcPct val="90000"/>
              </a:lnSpc>
              <a:buFontTx/>
              <a:buNone/>
              <a:defRPr/>
            </a:pPr>
            <a:r>
              <a:rPr lang="en-GB" altLang="en-US" sz="3600" kern="0" dirty="0" smtClean="0">
                <a:solidFill>
                  <a:srgbClr val="000000"/>
                </a:solidFill>
                <a:latin typeface="Comic Sans MS"/>
                <a:cs typeface="Arial"/>
              </a:rPr>
              <a:t>A </a:t>
            </a:r>
            <a:r>
              <a:rPr lang="en-GB" altLang="en-US" sz="3600" i="1" kern="0" dirty="0" smtClean="0">
                <a:solidFill>
                  <a:srgbClr val="000000"/>
                </a:solidFill>
                <a:latin typeface="Comic Sans MS"/>
                <a:cs typeface="Arial"/>
              </a:rPr>
              <a:t>phoneme</a:t>
            </a:r>
            <a:r>
              <a:rPr lang="en-GB" altLang="en-US" sz="3600" kern="0" dirty="0" smtClean="0">
                <a:solidFill>
                  <a:srgbClr val="000000"/>
                </a:solidFill>
                <a:latin typeface="Comic Sans MS"/>
                <a:cs typeface="Arial"/>
              </a:rPr>
              <a:t> is the smallest unit of</a:t>
            </a:r>
          </a:p>
          <a:p>
            <a:pPr eaLnBrk="1" hangingPunct="1">
              <a:lnSpc>
                <a:spcPct val="90000"/>
              </a:lnSpc>
              <a:buFontTx/>
              <a:buNone/>
              <a:defRPr/>
            </a:pPr>
            <a:r>
              <a:rPr lang="en-GB" altLang="en-US" sz="3600" kern="0" dirty="0" smtClean="0">
                <a:solidFill>
                  <a:srgbClr val="000000"/>
                </a:solidFill>
                <a:latin typeface="Comic Sans MS"/>
                <a:cs typeface="Arial"/>
              </a:rPr>
              <a:t>sound in a word.</a:t>
            </a:r>
          </a:p>
          <a:p>
            <a:pPr eaLnBrk="1" hangingPunct="1">
              <a:lnSpc>
                <a:spcPct val="90000"/>
              </a:lnSpc>
              <a:buFontTx/>
              <a:buNone/>
              <a:defRPr/>
            </a:pPr>
            <a:endParaRPr lang="en-GB" altLang="en-US" sz="3600" kern="0" dirty="0" smtClean="0">
              <a:solidFill>
                <a:srgbClr val="000000"/>
              </a:solidFill>
              <a:latin typeface="Comic Sans MS"/>
              <a:cs typeface="Arial"/>
            </a:endParaRPr>
          </a:p>
          <a:p>
            <a:pPr eaLnBrk="1" hangingPunct="1">
              <a:lnSpc>
                <a:spcPct val="90000"/>
              </a:lnSpc>
              <a:buFontTx/>
              <a:buNone/>
              <a:defRPr/>
            </a:pPr>
            <a:r>
              <a:rPr lang="en-GB" altLang="en-US" sz="3600" kern="0" dirty="0" smtClean="0">
                <a:solidFill>
                  <a:srgbClr val="000000"/>
                </a:solidFill>
                <a:latin typeface="Comic Sans MS"/>
                <a:cs typeface="Arial"/>
              </a:rPr>
              <a:t>C-u-p		c-a-t		d-o-g</a:t>
            </a:r>
          </a:p>
        </p:txBody>
      </p:sp>
      <p:pic>
        <p:nvPicPr>
          <p:cNvPr id="22530" name="Picture 2"/>
          <p:cNvPicPr>
            <a:picLocks noChangeAspect="1"/>
          </p:cNvPicPr>
          <p:nvPr/>
        </p:nvPicPr>
        <p:blipFill>
          <a:blip r:embed="rId2"/>
          <a:srcRect l="29292" t="14285" r="30354" b="33652"/>
          <a:stretch>
            <a:fillRect/>
          </a:stretch>
        </p:blipFill>
        <p:spPr bwMode="auto">
          <a:xfrm>
            <a:off x="0" y="161925"/>
            <a:ext cx="1611313" cy="1736725"/>
          </a:xfrm>
          <a:prstGeom prst="rect">
            <a:avLst/>
          </a:prstGeom>
          <a:noFill/>
          <a:ln w="9525">
            <a:noFill/>
            <a:miter lim="800000"/>
            <a:headEnd/>
            <a:tailEnd/>
          </a:ln>
        </p:spPr>
      </p:pic>
      <p:pic>
        <p:nvPicPr>
          <p:cNvPr id="22531" name="Picture 3"/>
          <p:cNvPicPr>
            <a:picLocks noChangeAspect="1"/>
          </p:cNvPicPr>
          <p:nvPr/>
        </p:nvPicPr>
        <p:blipFill>
          <a:blip r:embed="rId3"/>
          <a:srcRect l="11446" t="11746" r="17564" b="14603"/>
          <a:stretch>
            <a:fillRect/>
          </a:stretch>
        </p:blipFill>
        <p:spPr bwMode="auto">
          <a:xfrm>
            <a:off x="10320338" y="141288"/>
            <a:ext cx="1682750" cy="16827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3"/>
          <p:cNvSpPr txBox="1">
            <a:spLocks noChangeArrowheads="1"/>
          </p:cNvSpPr>
          <p:nvPr/>
        </p:nvSpPr>
        <p:spPr bwMode="auto">
          <a:xfrm>
            <a:off x="685800" y="1828800"/>
            <a:ext cx="7696200" cy="3657600"/>
          </a:xfrm>
          <a:prstGeom prst="rect">
            <a:avLst/>
          </a:prstGeom>
          <a:noFill/>
          <a:ln w="9525">
            <a:noFill/>
            <a:miter lim="800000"/>
            <a:headEnd/>
            <a:tailEnd/>
          </a:ln>
        </p:spPr>
        <p:txBody>
          <a:bodyPr/>
          <a:lstStyle/>
          <a:p>
            <a:pPr marL="228600" indent="-228600">
              <a:lnSpc>
                <a:spcPct val="90000"/>
              </a:lnSpc>
              <a:spcBef>
                <a:spcPts val="1000"/>
              </a:spcBef>
            </a:pPr>
            <a:r>
              <a:rPr lang="en-GB" altLang="en-US" sz="3600" i="1">
                <a:solidFill>
                  <a:schemeClr val="accent2"/>
                </a:solidFill>
                <a:latin typeface="Comic Sans MS" pitchFamily="66" charset="0"/>
              </a:rPr>
              <a:t>Grapheme</a:t>
            </a:r>
          </a:p>
          <a:p>
            <a:pPr marL="228600" indent="-228600">
              <a:lnSpc>
                <a:spcPct val="90000"/>
              </a:lnSpc>
              <a:spcBef>
                <a:spcPts val="1000"/>
              </a:spcBef>
            </a:pPr>
            <a:endParaRPr lang="en-GB" altLang="en-US" sz="3600" i="1">
              <a:solidFill>
                <a:schemeClr val="accent2"/>
              </a:solidFill>
              <a:latin typeface="Comic Sans MS" pitchFamily="66" charset="0"/>
            </a:endParaRPr>
          </a:p>
          <a:p>
            <a:pPr marL="228600" indent="-228600">
              <a:lnSpc>
                <a:spcPct val="90000"/>
              </a:lnSpc>
              <a:spcBef>
                <a:spcPts val="1000"/>
              </a:spcBef>
            </a:pPr>
            <a:r>
              <a:rPr lang="en-GB" altLang="en-US" sz="3600">
                <a:latin typeface="Comic Sans MS" pitchFamily="66" charset="0"/>
              </a:rPr>
              <a:t>Letter(s) representing a phoneme</a:t>
            </a:r>
          </a:p>
          <a:p>
            <a:pPr marL="228600" indent="-228600">
              <a:lnSpc>
                <a:spcPct val="90000"/>
              </a:lnSpc>
              <a:spcBef>
                <a:spcPts val="1000"/>
              </a:spcBef>
            </a:pPr>
            <a:endParaRPr lang="en-GB" altLang="en-US" sz="3600">
              <a:latin typeface="Comic Sans MS" pitchFamily="66" charset="0"/>
            </a:endParaRPr>
          </a:p>
          <a:p>
            <a:pPr marL="228600" indent="-228600">
              <a:lnSpc>
                <a:spcPct val="90000"/>
              </a:lnSpc>
              <a:spcBef>
                <a:spcPts val="1000"/>
              </a:spcBef>
            </a:pPr>
            <a:r>
              <a:rPr lang="en-GB" altLang="en-US" sz="3600">
                <a:latin typeface="Comic Sans MS" pitchFamily="66" charset="0"/>
              </a:rPr>
              <a:t>		t		ai		igh</a:t>
            </a:r>
          </a:p>
        </p:txBody>
      </p:sp>
      <p:pic>
        <p:nvPicPr>
          <p:cNvPr id="23554" name="Picture 2"/>
          <p:cNvPicPr>
            <a:picLocks noChangeAspect="1"/>
          </p:cNvPicPr>
          <p:nvPr/>
        </p:nvPicPr>
        <p:blipFill>
          <a:blip r:embed="rId2"/>
          <a:srcRect l="29292" t="14285" r="30354" b="33652"/>
          <a:stretch>
            <a:fillRect/>
          </a:stretch>
        </p:blipFill>
        <p:spPr bwMode="auto">
          <a:xfrm>
            <a:off x="0" y="161925"/>
            <a:ext cx="1611313" cy="1736725"/>
          </a:xfrm>
          <a:prstGeom prst="rect">
            <a:avLst/>
          </a:prstGeom>
          <a:noFill/>
          <a:ln w="9525">
            <a:noFill/>
            <a:miter lim="800000"/>
            <a:headEnd/>
            <a:tailEnd/>
          </a:ln>
        </p:spPr>
      </p:pic>
      <p:pic>
        <p:nvPicPr>
          <p:cNvPr id="23555" name="Picture 3"/>
          <p:cNvPicPr>
            <a:picLocks noChangeAspect="1"/>
          </p:cNvPicPr>
          <p:nvPr/>
        </p:nvPicPr>
        <p:blipFill>
          <a:blip r:embed="rId3"/>
          <a:srcRect l="11446" t="11746" r="17564" b="14603"/>
          <a:stretch>
            <a:fillRect/>
          </a:stretch>
        </p:blipFill>
        <p:spPr bwMode="auto">
          <a:xfrm>
            <a:off x="10320338" y="141288"/>
            <a:ext cx="1682750" cy="16827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txBox="1">
            <a:spLocks noChangeArrowheads="1"/>
          </p:cNvSpPr>
          <p:nvPr/>
        </p:nvSpPr>
        <p:spPr bwMode="auto">
          <a:xfrm>
            <a:off x="2184400" y="704850"/>
            <a:ext cx="8135938" cy="3960813"/>
          </a:xfrm>
          <a:prstGeom prst="rect">
            <a:avLst/>
          </a:prstGeom>
          <a:noFill/>
          <a:ln>
            <a:noFill/>
          </a:ln>
          <a:extLst/>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a:lstStyle>
          <a:p>
            <a:pPr eaLnBrk="1" hangingPunct="1">
              <a:buFontTx/>
              <a:buNone/>
              <a:defRPr/>
            </a:pPr>
            <a:r>
              <a:rPr lang="en-GB" altLang="en-US" i="1" kern="0" dirty="0" smtClean="0">
                <a:solidFill>
                  <a:srgbClr val="FFC000"/>
                </a:solidFill>
                <a:latin typeface="Comic Sans MS"/>
                <a:cs typeface="Arial"/>
              </a:rPr>
              <a:t>Blending</a:t>
            </a:r>
          </a:p>
          <a:p>
            <a:pPr eaLnBrk="1" hangingPunct="1">
              <a:buFontTx/>
              <a:buNone/>
              <a:defRPr/>
            </a:pPr>
            <a:endParaRPr lang="en-GB" altLang="en-US" i="1" kern="0" dirty="0" smtClean="0">
              <a:solidFill>
                <a:srgbClr val="FFC000"/>
              </a:solidFill>
              <a:latin typeface="Comic Sans MS"/>
              <a:cs typeface="Arial"/>
            </a:endParaRPr>
          </a:p>
          <a:p>
            <a:pPr eaLnBrk="1" hangingPunct="1">
              <a:buFontTx/>
              <a:buNone/>
              <a:defRPr/>
            </a:pPr>
            <a:r>
              <a:rPr lang="en-GB" altLang="en-US" kern="0" dirty="0" smtClean="0">
                <a:solidFill>
                  <a:srgbClr val="000000"/>
                </a:solidFill>
                <a:latin typeface="Comic Sans MS"/>
                <a:cs typeface="Arial"/>
              </a:rPr>
              <a:t>Recognising the letter sounds</a:t>
            </a:r>
          </a:p>
          <a:p>
            <a:pPr eaLnBrk="1" hangingPunct="1">
              <a:buFontTx/>
              <a:buNone/>
              <a:defRPr/>
            </a:pPr>
            <a:r>
              <a:rPr lang="en-GB" altLang="en-US" kern="0" dirty="0" smtClean="0">
                <a:solidFill>
                  <a:srgbClr val="000000"/>
                </a:solidFill>
                <a:latin typeface="Comic Sans MS"/>
                <a:cs typeface="Arial"/>
              </a:rPr>
              <a:t>in a written word, for example</a:t>
            </a:r>
          </a:p>
          <a:p>
            <a:pPr eaLnBrk="1" hangingPunct="1">
              <a:buFontTx/>
              <a:buNone/>
              <a:defRPr/>
            </a:pPr>
            <a:r>
              <a:rPr lang="en-GB" altLang="en-US" kern="0" dirty="0" smtClean="0">
                <a:solidFill>
                  <a:srgbClr val="000000"/>
                </a:solidFill>
                <a:latin typeface="Comic Sans MS"/>
                <a:cs typeface="Arial"/>
              </a:rPr>
              <a:t>c-u-p, and merging or synthesising</a:t>
            </a:r>
          </a:p>
          <a:p>
            <a:pPr eaLnBrk="1" hangingPunct="1">
              <a:buFontTx/>
              <a:buNone/>
              <a:defRPr/>
            </a:pPr>
            <a:r>
              <a:rPr lang="en-GB" altLang="en-US" kern="0" dirty="0" smtClean="0">
                <a:solidFill>
                  <a:srgbClr val="000000"/>
                </a:solidFill>
                <a:latin typeface="Comic Sans MS"/>
                <a:cs typeface="Arial"/>
              </a:rPr>
              <a:t>them in the order in which they</a:t>
            </a:r>
          </a:p>
          <a:p>
            <a:pPr eaLnBrk="1" hangingPunct="1">
              <a:buFontTx/>
              <a:buNone/>
              <a:defRPr/>
            </a:pPr>
            <a:r>
              <a:rPr lang="en-GB" altLang="en-US" kern="0" dirty="0" smtClean="0">
                <a:solidFill>
                  <a:srgbClr val="000000"/>
                </a:solidFill>
                <a:latin typeface="Comic Sans MS"/>
                <a:cs typeface="Arial"/>
              </a:rPr>
              <a:t>are written to pronounce the </a:t>
            </a:r>
          </a:p>
          <a:p>
            <a:pPr eaLnBrk="1" hangingPunct="1">
              <a:buFontTx/>
              <a:buNone/>
              <a:defRPr/>
            </a:pPr>
            <a:r>
              <a:rPr lang="en-GB" altLang="en-US" kern="0" dirty="0" smtClean="0">
                <a:solidFill>
                  <a:srgbClr val="000000"/>
                </a:solidFill>
                <a:latin typeface="Comic Sans MS"/>
                <a:cs typeface="Arial"/>
              </a:rPr>
              <a:t>word ‘cup’.</a:t>
            </a:r>
          </a:p>
        </p:txBody>
      </p:sp>
      <p:pic>
        <p:nvPicPr>
          <p:cNvPr id="24578" name="Picture 2"/>
          <p:cNvPicPr>
            <a:picLocks noChangeAspect="1"/>
          </p:cNvPicPr>
          <p:nvPr/>
        </p:nvPicPr>
        <p:blipFill>
          <a:blip r:embed="rId2"/>
          <a:srcRect l="29292" t="14285" r="30354" b="33652"/>
          <a:stretch>
            <a:fillRect/>
          </a:stretch>
        </p:blipFill>
        <p:spPr bwMode="auto">
          <a:xfrm>
            <a:off x="0" y="161925"/>
            <a:ext cx="1611313" cy="1736725"/>
          </a:xfrm>
          <a:prstGeom prst="rect">
            <a:avLst/>
          </a:prstGeom>
          <a:noFill/>
          <a:ln w="9525">
            <a:noFill/>
            <a:miter lim="800000"/>
            <a:headEnd/>
            <a:tailEnd/>
          </a:ln>
        </p:spPr>
      </p:pic>
      <p:pic>
        <p:nvPicPr>
          <p:cNvPr id="24579" name="Picture 3"/>
          <p:cNvPicPr>
            <a:picLocks noChangeAspect="1"/>
          </p:cNvPicPr>
          <p:nvPr/>
        </p:nvPicPr>
        <p:blipFill>
          <a:blip r:embed="rId3"/>
          <a:srcRect l="11446" t="11746" r="17564" b="14603"/>
          <a:stretch>
            <a:fillRect/>
          </a:stretch>
        </p:blipFill>
        <p:spPr bwMode="auto">
          <a:xfrm>
            <a:off x="10320338" y="141288"/>
            <a:ext cx="1682750" cy="16827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116</TotalTime>
  <Words>738</Words>
  <Application>Microsoft Office PowerPoint</Application>
  <PresentationFormat>Custom</PresentationFormat>
  <Paragraphs>138</Paragraphs>
  <Slides>27</Slides>
  <Notes>1</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Office Theme</vt:lpstr>
      <vt:lpstr>Broomley First School  </vt:lpstr>
      <vt:lpstr>Aims of the session:     </vt:lpstr>
      <vt:lpstr>PowerPoint Presentation</vt:lpstr>
      <vt:lpstr>PowerPoint Presentation</vt:lpstr>
      <vt:lpstr>Phonic terminology:  some definitions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Year One Phonics Screening</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Gray</dc:creator>
  <cp:lastModifiedBy>Amy</cp:lastModifiedBy>
  <cp:revision>17</cp:revision>
  <cp:lastPrinted>2017-09-17T17:22:36Z</cp:lastPrinted>
  <dcterms:created xsi:type="dcterms:W3CDTF">2017-09-11T19:31:49Z</dcterms:created>
  <dcterms:modified xsi:type="dcterms:W3CDTF">2017-09-23T09:50:14Z</dcterms:modified>
</cp:coreProperties>
</file>